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56" r:id="rId2"/>
    <p:sldId id="258" r:id="rId3"/>
    <p:sldId id="259" r:id="rId4"/>
    <p:sldId id="260" r:id="rId5"/>
    <p:sldId id="261" r:id="rId6"/>
    <p:sldId id="262" r:id="rId7"/>
    <p:sldId id="265" r:id="rId8"/>
    <p:sldId id="263" r:id="rId9"/>
    <p:sldId id="264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E2573"/>
    <a:srgbClr val="086AB3"/>
    <a:srgbClr val="005EB8"/>
    <a:srgbClr val="12418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7F23871-225E-462E-9D1C-DAFEF5D7D67A}" v="1" dt="2026-03-24T19:20:29.73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4660"/>
  </p:normalViewPr>
  <p:slideViewPr>
    <p:cSldViewPr snapToGrid="0">
      <p:cViewPr varScale="1">
        <p:scale>
          <a:sx n="101" d="100"/>
          <a:sy n="101" d="100"/>
        </p:scale>
        <p:origin x="91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17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CCLENNON, Melanie (NHS LEICESTER, LEICESTERSHIRE AND RUTLAND ICB - 04C)" userId="296550f6-6d67-44a2-8236-7758ca8e4ad0" providerId="ADAL" clId="{17F23871-225E-462E-9D1C-DAFEF5D7D67A}"/>
    <pc:docChg chg="modSld">
      <pc:chgData name="MCCLENNON, Melanie (NHS LEICESTER, LEICESTERSHIRE AND RUTLAND ICB - 04C)" userId="296550f6-6d67-44a2-8236-7758ca8e4ad0" providerId="ADAL" clId="{17F23871-225E-462E-9D1C-DAFEF5D7D67A}" dt="2026-03-24T19:36:55.933" v="140" actId="20577"/>
      <pc:docMkLst>
        <pc:docMk/>
      </pc:docMkLst>
      <pc:sldChg chg="modSp mod">
        <pc:chgData name="MCCLENNON, Melanie (NHS LEICESTER, LEICESTERSHIRE AND RUTLAND ICB - 04C)" userId="296550f6-6d67-44a2-8236-7758ca8e4ad0" providerId="ADAL" clId="{17F23871-225E-462E-9D1C-DAFEF5D7D67A}" dt="2026-03-24T19:19:42.950" v="12" actId="20577"/>
        <pc:sldMkLst>
          <pc:docMk/>
          <pc:sldMk cId="1824514264" sldId="262"/>
        </pc:sldMkLst>
        <pc:spChg chg="mod">
          <ac:chgData name="MCCLENNON, Melanie (NHS LEICESTER, LEICESTERSHIRE AND RUTLAND ICB - 04C)" userId="296550f6-6d67-44a2-8236-7758ca8e4ad0" providerId="ADAL" clId="{17F23871-225E-462E-9D1C-DAFEF5D7D67A}" dt="2026-03-24T19:19:42.950" v="12" actId="20577"/>
          <ac:spMkLst>
            <pc:docMk/>
            <pc:sldMk cId="1824514264" sldId="262"/>
            <ac:spMk id="18" creationId="{61E09378-DF7C-6FB3-1959-CE7832B5B751}"/>
          </ac:spMkLst>
        </pc:spChg>
      </pc:sldChg>
      <pc:sldChg chg="addSp modSp mod">
        <pc:chgData name="MCCLENNON, Melanie (NHS LEICESTER, LEICESTERSHIRE AND RUTLAND ICB - 04C)" userId="296550f6-6d67-44a2-8236-7758ca8e4ad0" providerId="ADAL" clId="{17F23871-225E-462E-9D1C-DAFEF5D7D67A}" dt="2026-03-24T19:36:55.933" v="140" actId="20577"/>
        <pc:sldMkLst>
          <pc:docMk/>
          <pc:sldMk cId="481254659" sldId="265"/>
        </pc:sldMkLst>
        <pc:spChg chg="add mod">
          <ac:chgData name="MCCLENNON, Melanie (NHS LEICESTER, LEICESTERSHIRE AND RUTLAND ICB - 04C)" userId="296550f6-6d67-44a2-8236-7758ca8e4ad0" providerId="ADAL" clId="{17F23871-225E-462E-9D1C-DAFEF5D7D67A}" dt="2026-03-24T19:22:53.869" v="124" actId="1076"/>
          <ac:spMkLst>
            <pc:docMk/>
            <pc:sldMk cId="481254659" sldId="265"/>
            <ac:spMk id="2" creationId="{E662BBF8-8021-BE74-AE8E-E9E005160C51}"/>
          </ac:spMkLst>
        </pc:spChg>
        <pc:spChg chg="mod">
          <ac:chgData name="MCCLENNON, Melanie (NHS LEICESTER, LEICESTERSHIRE AND RUTLAND ICB - 04C)" userId="296550f6-6d67-44a2-8236-7758ca8e4ad0" providerId="ADAL" clId="{17F23871-225E-462E-9D1C-DAFEF5D7D67A}" dt="2026-03-24T19:21:41.022" v="115" actId="1076"/>
          <ac:spMkLst>
            <pc:docMk/>
            <pc:sldMk cId="481254659" sldId="265"/>
            <ac:spMk id="6" creationId="{1212F56D-1DF4-201B-CC13-25FF712990D1}"/>
          </ac:spMkLst>
        </pc:spChg>
        <pc:spChg chg="mod">
          <ac:chgData name="MCCLENNON, Melanie (NHS LEICESTER, LEICESTERSHIRE AND RUTLAND ICB - 04C)" userId="296550f6-6d67-44a2-8236-7758ca8e4ad0" providerId="ADAL" clId="{17F23871-225E-462E-9D1C-DAFEF5D7D67A}" dt="2026-03-24T19:21:46.327" v="116" actId="1076"/>
          <ac:spMkLst>
            <pc:docMk/>
            <pc:sldMk cId="481254659" sldId="265"/>
            <ac:spMk id="16" creationId="{12BA1D1A-E864-FC2A-C993-C0E0F8D4B0D8}"/>
          </ac:spMkLst>
        </pc:spChg>
        <pc:spChg chg="mod">
          <ac:chgData name="MCCLENNON, Melanie (NHS LEICESTER, LEICESTERSHIRE AND RUTLAND ICB - 04C)" userId="296550f6-6d67-44a2-8236-7758ca8e4ad0" providerId="ADAL" clId="{17F23871-225E-462E-9D1C-DAFEF5D7D67A}" dt="2026-03-24T19:36:55.933" v="140" actId="20577"/>
          <ac:spMkLst>
            <pc:docMk/>
            <pc:sldMk cId="481254659" sldId="265"/>
            <ac:spMk id="18" creationId="{3D0DA3DA-F9E5-513B-7E51-0348F99F4775}"/>
          </ac:spMkLst>
        </pc:spChg>
        <pc:picChg chg="mod">
          <ac:chgData name="MCCLENNON, Melanie (NHS LEICESTER, LEICESTERSHIRE AND RUTLAND ICB - 04C)" userId="296550f6-6d67-44a2-8236-7758ca8e4ad0" providerId="ADAL" clId="{17F23871-225E-462E-9D1C-DAFEF5D7D67A}" dt="2026-03-24T19:21:41.022" v="115" actId="1076"/>
          <ac:picMkLst>
            <pc:docMk/>
            <pc:sldMk cId="481254659" sldId="265"/>
            <ac:picMk id="3" creationId="{6B691CEB-B586-0764-4734-B9AD9B0328B8}"/>
          </ac:picMkLst>
        </pc:picChg>
        <pc:picChg chg="mod">
          <ac:chgData name="MCCLENNON, Melanie (NHS LEICESTER, LEICESTERSHIRE AND RUTLAND ICB - 04C)" userId="296550f6-6d67-44a2-8236-7758ca8e4ad0" providerId="ADAL" clId="{17F23871-225E-462E-9D1C-DAFEF5D7D67A}" dt="2026-03-24T19:21:46.327" v="116" actId="1076"/>
          <ac:picMkLst>
            <pc:docMk/>
            <pc:sldMk cId="481254659" sldId="265"/>
            <ac:picMk id="9" creationId="{EA626CDE-C2C0-3787-BE29-8351B48938D4}"/>
          </ac:picMkLst>
        </pc:picChg>
        <pc:picChg chg="add mod">
          <ac:chgData name="MCCLENNON, Melanie (NHS LEICESTER, LEICESTERSHIRE AND RUTLAND ICB - 04C)" userId="296550f6-6d67-44a2-8236-7758ca8e4ad0" providerId="ADAL" clId="{17F23871-225E-462E-9D1C-DAFEF5D7D67A}" dt="2026-03-24T19:22:53.869" v="124" actId="1076"/>
          <ac:picMkLst>
            <pc:docMk/>
            <pc:sldMk cId="481254659" sldId="265"/>
            <ac:picMk id="10" creationId="{84A42D24-D48C-1886-7194-9F16CAA7F542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6D97262-DBF8-49E2-B224-E80E1F29ECB6}" type="datetimeFigureOut">
              <a:rPr lang="en-GB" smtClean="0"/>
              <a:t>24/03/2026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68008EA-04C2-4B1F-9A75-246F78F9D20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92763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68008EA-04C2-4B1F-9A75-246F78F9D200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936860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ED68AB-7FD6-E02F-FCE4-87DA3834FF7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B9588F2-8AAB-078E-09E3-9F1C84BA806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69FD6F-37BF-4FA7-47C1-1299C70502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C8A0E8-D56E-4BF0-B2F0-9DDA2FC26F4B}" type="datetimeFigureOut">
              <a:rPr lang="en-GB" smtClean="0"/>
              <a:t>24/03/2026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44DAA26-DAFB-F822-2C5C-98CA93A2C9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9817687-0547-DD9C-2AE7-BF3D812547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78E5E2-8B14-49B1-A5AD-F6489DA9E9B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881613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440568-D9F7-E2B3-787B-2AD0D79088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1563DC2-2A3D-DF19-689E-8F38833BAE7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F495AA2-404B-DA96-8DBF-1F3B47CBE1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C8A0E8-D56E-4BF0-B2F0-9DDA2FC26F4B}" type="datetimeFigureOut">
              <a:rPr lang="en-GB" smtClean="0"/>
              <a:t>24/03/2026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5FAC01A-12F3-B14D-9EB6-16AB43FE41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1734E86-F4A7-35A0-1ED9-1D84050051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78E5E2-8B14-49B1-A5AD-F6489DA9E9B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290182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53190B1-9BEB-6973-6C05-C6A4F2CA0D0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6432D35-B4EF-F771-B0FC-995310361FA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C6982DE-9DF9-18DF-FA64-802FE0AA12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C8A0E8-D56E-4BF0-B2F0-9DDA2FC26F4B}" type="datetimeFigureOut">
              <a:rPr lang="en-GB" smtClean="0"/>
              <a:t>24/03/2026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9A4013B-1787-8E6E-2A27-EA2FDF9AE6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7FDC458-7BB9-FAC2-E9D5-4A361B58F3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78E5E2-8B14-49B1-A5AD-F6489DA9E9B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546087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D81858-EF62-10E7-852D-6E07D6426D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819C6E3-B6B3-8704-7A22-4948FFAD13C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70FD881-AC7F-A2E5-4BD7-0FA312EE7A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C8A0E8-D56E-4BF0-B2F0-9DDA2FC26F4B}" type="datetimeFigureOut">
              <a:rPr lang="en-GB" smtClean="0"/>
              <a:t>24/03/2026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C0167F6-28E2-C0D8-DDF2-8974CE4E58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3C5665C-7577-0E0A-5815-8E27329B38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78E5E2-8B14-49B1-A5AD-F6489DA9E9B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071692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26FAA7-7467-DA21-7DD0-AF765DC656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1CBB02C-42E8-817B-F82A-22168D946C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B8F3A3E-D766-9BD6-D3B7-8598635B0E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C8A0E8-D56E-4BF0-B2F0-9DDA2FC26F4B}" type="datetimeFigureOut">
              <a:rPr lang="en-GB" smtClean="0"/>
              <a:t>24/03/2026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70289B3-863E-2834-9C6F-AD65E5F5C8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F7DDA37-C656-6CB7-DC2B-36015DC05C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78E5E2-8B14-49B1-A5AD-F6489DA9E9B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908136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AB68C1-5903-0925-3E7D-F01009D2BF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AC1D73F-F002-8E16-9A0D-94B027C8AC5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A949145-FB72-71B9-DDD3-CB68DD38145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D98820E-06CF-BF34-5034-91D116F50D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C8A0E8-D56E-4BF0-B2F0-9DDA2FC26F4B}" type="datetimeFigureOut">
              <a:rPr lang="en-GB" smtClean="0"/>
              <a:t>24/03/2026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E6C81DB-6BF6-260A-AA12-5CF18D91B5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99FA681-44D7-52C1-1B0E-1C7F4652C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78E5E2-8B14-49B1-A5AD-F6489DA9E9B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034225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C84BB5-D267-D915-14AD-BB9CA1D858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E4A2E92-EC79-24ED-A159-9B105BDDC0E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900F27F-BB14-D56E-5C7B-33D05B419F4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61A4F44-D7B3-B5EA-878E-50E740D16EA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FF9120D-1C09-0017-73E2-D17A6E9162F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CAA5FA18-DA6E-AEE4-7CF7-517AA8B201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C8A0E8-D56E-4BF0-B2F0-9DDA2FC26F4B}" type="datetimeFigureOut">
              <a:rPr lang="en-GB" smtClean="0"/>
              <a:t>24/03/2026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A586075-2B26-243A-54B8-76DFC99757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B11FD48-EC3B-2A2E-691E-F335E40B07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78E5E2-8B14-49B1-A5AD-F6489DA9E9B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026318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5A6893-AFF9-E106-AF54-AC603CE434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E10EC03-08F6-9CFC-BAE0-2D1B7A4CC7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C8A0E8-D56E-4BF0-B2F0-9DDA2FC26F4B}" type="datetimeFigureOut">
              <a:rPr lang="en-GB" smtClean="0"/>
              <a:t>24/03/2026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5FA4C11-2422-068C-E178-B9FB4BF605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A825C14-647B-D65D-E33C-3912327D9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78E5E2-8B14-49B1-A5AD-F6489DA9E9B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871178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A56873D-4C73-4133-F24C-A1144342EC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C8A0E8-D56E-4BF0-B2F0-9DDA2FC26F4B}" type="datetimeFigureOut">
              <a:rPr lang="en-GB" smtClean="0"/>
              <a:t>24/03/2026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E285C54-29C5-89C0-1E8E-3506F7A886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C5155E7-94F2-9ACC-83ED-F2A9FDA437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78E5E2-8B14-49B1-A5AD-F6489DA9E9B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627304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70E12B-361F-628F-2662-6DDDEB5D90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345E7DF-AE70-01FE-A59F-0D27E384985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89ED4E5-D1FC-5F19-5A01-FCF4BFA34AA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F0D14E0-4B95-7609-85D1-9E98542B32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C8A0E8-D56E-4BF0-B2F0-9DDA2FC26F4B}" type="datetimeFigureOut">
              <a:rPr lang="en-GB" smtClean="0"/>
              <a:t>24/03/2026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6C5CCF5-CF0C-314D-2DB9-8F9A9AD091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A815CFF-32D9-2BE1-6464-73736C6693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78E5E2-8B14-49B1-A5AD-F6489DA9E9B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521844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2E2E2C-8871-9B42-601C-8065F0AFD9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56BB879-3036-F9F2-080E-2A662178C83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4AA850D-A3EC-E9BB-627E-DC7EB06415D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33CFD8F-ADF0-FC8A-FB3F-0B3EAFFD3A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C8A0E8-D56E-4BF0-B2F0-9DDA2FC26F4B}" type="datetimeFigureOut">
              <a:rPr lang="en-GB" smtClean="0"/>
              <a:t>24/03/2026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6320C43-0B3A-0689-B517-4577FB4FA8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6170633-5964-5676-4D89-096EEEEF03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78E5E2-8B14-49B1-A5AD-F6489DA9E9B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721523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988219-CB2E-6216-3408-6F98C4C9FC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72AF1B3-1B09-CE6D-A191-DCC478ECBE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9D05041-39F5-5D3A-DB09-6F210DA5186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F7C8A0E8-D56E-4BF0-B2F0-9DDA2FC26F4B}" type="datetimeFigureOut">
              <a:rPr lang="en-GB" smtClean="0"/>
              <a:t>24/03/2026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82C27B7-BF56-C70E-70FD-82982320EAE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63B4D26-7CA4-93D8-CA06-CFEC32FC603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5978E5E2-8B14-49B1-A5AD-F6489DA9E9B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257885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svg"/><Relationship Id="rId3" Type="http://schemas.openxmlformats.org/officeDocument/2006/relationships/image" Target="../media/image1.png"/><Relationship Id="rId7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2.png"/><Relationship Id="rId9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1.png"/><Relationship Id="rId7" Type="http://schemas.openxmlformats.org/officeDocument/2006/relationships/image" Target="../media/image5.sv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10.png"/><Relationship Id="rId10" Type="http://schemas.openxmlformats.org/officeDocument/2006/relationships/image" Target="../media/image13.png"/><Relationship Id="rId4" Type="http://schemas.openxmlformats.org/officeDocument/2006/relationships/image" Target="../media/image6.png"/><Relationship Id="rId9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4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4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svg"/><Relationship Id="rId4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6.png"/><Relationship Id="rId7" Type="http://schemas.openxmlformats.org/officeDocument/2006/relationships/image" Target="../media/image1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10" Type="http://schemas.openxmlformats.org/officeDocument/2006/relationships/image" Target="../media/image21.png"/><Relationship Id="rId4" Type="http://schemas.openxmlformats.org/officeDocument/2006/relationships/hyperlink" Target="http://www.leicesterleicestershireandrutland.icb.nhs.uk/be-involved/need-help-fast-engagement/" TargetMode="External"/><Relationship Id="rId9" Type="http://schemas.openxmlformats.org/officeDocument/2006/relationships/hyperlink" Target="mailto:llricb-llr.beinvolved@nhs.net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black background with white text&#10;&#10;Description automatically generated">
            <a:extLst>
              <a:ext uri="{FF2B5EF4-FFF2-40B4-BE49-F238E27FC236}">
                <a16:creationId xmlns:a16="http://schemas.microsoft.com/office/drawing/2014/main" id="{6B624BD1-5D59-29D4-0238-F96F6334383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69829" y="115060"/>
            <a:ext cx="3529591" cy="1426467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8DEA3FFD-9C7A-4D76-AE53-793F52077616}"/>
              </a:ext>
            </a:extLst>
          </p:cNvPr>
          <p:cNvSpPr/>
          <p:nvPr/>
        </p:nvSpPr>
        <p:spPr>
          <a:xfrm>
            <a:off x="0" y="6138000"/>
            <a:ext cx="12192000" cy="720000"/>
          </a:xfrm>
          <a:prstGeom prst="rect">
            <a:avLst/>
          </a:prstGeom>
          <a:gradFill flip="none" rotWithShape="1">
            <a:gsLst>
              <a:gs pos="0">
                <a:srgbClr val="086AB3"/>
              </a:gs>
              <a:gs pos="100000">
                <a:srgbClr val="124180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9" name="Picture 8" descr="A blue rectangle with black background&#10;&#10;Description automatically generated">
            <a:extLst>
              <a:ext uri="{FF2B5EF4-FFF2-40B4-BE49-F238E27FC236}">
                <a16:creationId xmlns:a16="http://schemas.microsoft.com/office/drawing/2014/main" id="{A0950F22-A429-86FA-F716-8D6115DC224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830523"/>
            <a:ext cx="5996932" cy="3196954"/>
          </a:xfrm>
          <a:prstGeom prst="rect">
            <a:avLst/>
          </a:prstGeom>
        </p:spPr>
      </p:pic>
      <p:pic>
        <p:nvPicPr>
          <p:cNvPr id="11" name="Picture 10" descr="A sign with different colored arrows&#10;&#10;Description automatically generated with medium confidence">
            <a:extLst>
              <a:ext uri="{FF2B5EF4-FFF2-40B4-BE49-F238E27FC236}">
                <a16:creationId xmlns:a16="http://schemas.microsoft.com/office/drawing/2014/main" id="{0BC467FE-7003-5566-4EF0-2A808B48FA7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6765" y="1662774"/>
            <a:ext cx="3439260" cy="3755226"/>
          </a:xfrm>
          <a:prstGeom prst="rect">
            <a:avLst/>
          </a:prstGeom>
        </p:spPr>
      </p:pic>
      <p:sp>
        <p:nvSpPr>
          <p:cNvPr id="12" name="Right Triangle 11">
            <a:extLst>
              <a:ext uri="{FF2B5EF4-FFF2-40B4-BE49-F238E27FC236}">
                <a16:creationId xmlns:a16="http://schemas.microsoft.com/office/drawing/2014/main" id="{E65CF91D-70ED-6A5D-14ED-4742380DA06E}"/>
              </a:ext>
            </a:extLst>
          </p:cNvPr>
          <p:cNvSpPr/>
          <p:nvPr/>
        </p:nvSpPr>
        <p:spPr>
          <a:xfrm>
            <a:off x="0" y="0"/>
            <a:ext cx="3672000" cy="1872000"/>
          </a:xfrm>
          <a:prstGeom prst="rtTriangle">
            <a:avLst/>
          </a:prstGeom>
          <a:solidFill>
            <a:srgbClr val="005EB8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Right Triangle 12">
            <a:extLst>
              <a:ext uri="{FF2B5EF4-FFF2-40B4-BE49-F238E27FC236}">
                <a16:creationId xmlns:a16="http://schemas.microsoft.com/office/drawing/2014/main" id="{57D5BB97-6541-B7A7-30B6-73E3E4A1F74C}"/>
              </a:ext>
            </a:extLst>
          </p:cNvPr>
          <p:cNvSpPr>
            <a:spLocks noChangeAspect="1"/>
          </p:cNvSpPr>
          <p:nvPr/>
        </p:nvSpPr>
        <p:spPr>
          <a:xfrm flipH="1">
            <a:off x="6792000" y="3385057"/>
            <a:ext cx="5400000" cy="2752943"/>
          </a:xfrm>
          <a:prstGeom prst="rtTriangle">
            <a:avLst/>
          </a:prstGeom>
          <a:solidFill>
            <a:srgbClr val="AE2573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76AB6700-5496-5330-A04B-DBFCC7664E2C}"/>
              </a:ext>
            </a:extLst>
          </p:cNvPr>
          <p:cNvSpPr txBox="1"/>
          <p:nvPr/>
        </p:nvSpPr>
        <p:spPr>
          <a:xfrm>
            <a:off x="338328" y="2313432"/>
            <a:ext cx="488289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>
                <a:solidFill>
                  <a:schemeClr val="bg1"/>
                </a:solidFill>
                <a:latin typeface="Frutiger" panose="020B0602020204020204" pitchFamily="34" charset="0"/>
              </a:rPr>
              <a:t>Need help fast </a:t>
            </a:r>
          </a:p>
          <a:p>
            <a:r>
              <a:rPr lang="en-GB" sz="2800" dirty="0">
                <a:solidFill>
                  <a:schemeClr val="bg1"/>
                </a:solidFill>
                <a:latin typeface="Frutiger" panose="020B0602020204020204" pitchFamily="34" charset="0"/>
              </a:rPr>
              <a:t>and it isn’t life threatening?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76D236DD-CF9B-4FD6-812F-998341573E8E}"/>
              </a:ext>
            </a:extLst>
          </p:cNvPr>
          <p:cNvSpPr txBox="1"/>
          <p:nvPr/>
        </p:nvSpPr>
        <p:spPr>
          <a:xfrm>
            <a:off x="344108" y="3393225"/>
            <a:ext cx="402336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>
                <a:solidFill>
                  <a:schemeClr val="bg1"/>
                </a:solidFill>
                <a:latin typeface="Frutiger" panose="020B0602020204020204" pitchFamily="34" charset="0"/>
              </a:rPr>
              <a:t>Get the right NHS care </a:t>
            </a:r>
          </a:p>
          <a:p>
            <a:r>
              <a:rPr lang="en-GB" sz="2800" dirty="0">
                <a:solidFill>
                  <a:schemeClr val="bg1"/>
                </a:solidFill>
                <a:latin typeface="Frutiger" panose="020B0602020204020204" pitchFamily="34" charset="0"/>
              </a:rPr>
              <a:t>in two simple steps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1BBADC3F-1E89-BB3A-07E2-0F5703B5FFBA}"/>
              </a:ext>
            </a:extLst>
          </p:cNvPr>
          <p:cNvSpPr txBox="1"/>
          <p:nvPr/>
        </p:nvSpPr>
        <p:spPr>
          <a:xfrm>
            <a:off x="2297958" y="6313334"/>
            <a:ext cx="759608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b="1" dirty="0">
                <a:solidFill>
                  <a:schemeClr val="bg1"/>
                </a:solidFill>
                <a:latin typeface="Frutiger" panose="020B0602020204020204" pitchFamily="34" charset="0"/>
              </a:rPr>
              <a:t>https://leicesterleicestershireandrutland.icb.nhs.uk/need-help-fast/</a:t>
            </a:r>
          </a:p>
        </p:txBody>
      </p:sp>
      <p:pic>
        <p:nvPicPr>
          <p:cNvPr id="19" name="Graphic 18">
            <a:extLst>
              <a:ext uri="{FF2B5EF4-FFF2-40B4-BE49-F238E27FC236}">
                <a16:creationId xmlns:a16="http://schemas.microsoft.com/office/drawing/2014/main" id="{04B1125B-1ED5-C5E7-22F4-E5A1702EB2B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0170648" y="1662774"/>
            <a:ext cx="1800000" cy="18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311616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81A8506-5D2B-4E0A-4244-4157F8905ED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black background with white text&#10;&#10;Description automatically generated">
            <a:extLst>
              <a:ext uri="{FF2B5EF4-FFF2-40B4-BE49-F238E27FC236}">
                <a16:creationId xmlns:a16="http://schemas.microsoft.com/office/drawing/2014/main" id="{14A5CFF7-5793-B07E-0FAE-54CD2F69700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69829" y="115060"/>
            <a:ext cx="3529591" cy="1426467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CEA2BCC0-DDE6-1BE3-D623-C88219F9A152}"/>
              </a:ext>
            </a:extLst>
          </p:cNvPr>
          <p:cNvSpPr/>
          <p:nvPr/>
        </p:nvSpPr>
        <p:spPr>
          <a:xfrm>
            <a:off x="0" y="6138000"/>
            <a:ext cx="12192000" cy="720000"/>
          </a:xfrm>
          <a:prstGeom prst="rect">
            <a:avLst/>
          </a:prstGeom>
          <a:gradFill flip="none" rotWithShape="1">
            <a:gsLst>
              <a:gs pos="0">
                <a:srgbClr val="086AB3"/>
              </a:gs>
              <a:gs pos="100000">
                <a:srgbClr val="124180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9" name="Picture 8" descr="A blue rectangle with black background&#10;&#10;Description automatically generated">
            <a:extLst>
              <a:ext uri="{FF2B5EF4-FFF2-40B4-BE49-F238E27FC236}">
                <a16:creationId xmlns:a16="http://schemas.microsoft.com/office/drawing/2014/main" id="{429B5F03-CC1B-74ED-5DF8-9D22FAC11FD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736" y="2401114"/>
            <a:ext cx="3691414" cy="1967886"/>
          </a:xfrm>
          <a:prstGeom prst="rect">
            <a:avLst/>
          </a:prstGeom>
        </p:spPr>
      </p:pic>
      <p:pic>
        <p:nvPicPr>
          <p:cNvPr id="11" name="Picture 10" descr="A sign with different colored arrows&#10;&#10;Description automatically generated with medium confidence">
            <a:extLst>
              <a:ext uri="{FF2B5EF4-FFF2-40B4-BE49-F238E27FC236}">
                <a16:creationId xmlns:a16="http://schemas.microsoft.com/office/drawing/2014/main" id="{13E1C44B-D99F-64D8-33E4-1463FB2772E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15670" y="3429000"/>
            <a:ext cx="2081114" cy="2272306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7989C6C7-1FF5-6DF1-FAE8-4FA6D46B7824}"/>
              </a:ext>
            </a:extLst>
          </p:cNvPr>
          <p:cNvSpPr txBox="1"/>
          <p:nvPr/>
        </p:nvSpPr>
        <p:spPr>
          <a:xfrm>
            <a:off x="354205" y="2726601"/>
            <a:ext cx="320040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>
                <a:solidFill>
                  <a:schemeClr val="bg1"/>
                </a:solidFill>
                <a:latin typeface="Frutiger" panose="020B0602020204020204" pitchFamily="34" charset="0"/>
              </a:rPr>
              <a:t>Step 1: </a:t>
            </a:r>
          </a:p>
          <a:p>
            <a:r>
              <a:rPr lang="en-GB" sz="2800" b="1" dirty="0">
                <a:solidFill>
                  <a:schemeClr val="bg1"/>
                </a:solidFill>
                <a:latin typeface="Frutiger" panose="020B0602020204020204" pitchFamily="34" charset="0"/>
              </a:rPr>
              <a:t>Try Self Care First</a:t>
            </a:r>
            <a:endParaRPr lang="en-GB" sz="2800" dirty="0">
              <a:solidFill>
                <a:schemeClr val="bg1"/>
              </a:solidFill>
              <a:latin typeface="Frutiger" panose="020B0602020204020204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F6C051B-2EA0-821A-4333-26220EFB9BA7}"/>
              </a:ext>
            </a:extLst>
          </p:cNvPr>
          <p:cNvSpPr txBox="1"/>
          <p:nvPr/>
        </p:nvSpPr>
        <p:spPr>
          <a:xfrm>
            <a:off x="4235565" y="2401939"/>
            <a:ext cx="48828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latin typeface="Frutiger" panose="020B0602020204020204" pitchFamily="34" charset="0"/>
              </a:rPr>
              <a:t>If your problem is minor and you haven’t been able to treat it yourself at home, try: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2CA3DA9-0837-ADD7-C0D6-9F30A42F3949}"/>
              </a:ext>
            </a:extLst>
          </p:cNvPr>
          <p:cNvSpPr txBox="1"/>
          <p:nvPr/>
        </p:nvSpPr>
        <p:spPr>
          <a:xfrm>
            <a:off x="4235565" y="5060612"/>
            <a:ext cx="33918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>
                <a:latin typeface="Frutiger" panose="020B0602020204020204" pitchFamily="34" charset="0"/>
              </a:rPr>
              <a:t>These services are quick, easy and often all you need.</a:t>
            </a: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0E7B5ED7-E82B-77F6-0F48-1E9F88B4CAA3}"/>
              </a:ext>
            </a:extLst>
          </p:cNvPr>
          <p:cNvGrpSpPr/>
          <p:nvPr/>
        </p:nvGrpSpPr>
        <p:grpSpPr>
          <a:xfrm>
            <a:off x="4294073" y="3143140"/>
            <a:ext cx="3301636" cy="448434"/>
            <a:chOff x="4294073" y="3296874"/>
            <a:chExt cx="3301636" cy="448434"/>
          </a:xfrm>
        </p:grpSpPr>
        <p:pic>
          <p:nvPicPr>
            <p:cNvPr id="10" name="Picture 9" descr="A blue check mark in a circle&#10;&#10;Description automatically generated">
              <a:extLst>
                <a:ext uri="{FF2B5EF4-FFF2-40B4-BE49-F238E27FC236}">
                  <a16:creationId xmlns:a16="http://schemas.microsoft.com/office/drawing/2014/main" id="{49FB4A3C-B9DA-6724-1D42-CAA29CF32B42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94073" y="3296874"/>
              <a:ext cx="489982" cy="432000"/>
            </a:xfrm>
            <a:prstGeom prst="rect">
              <a:avLst/>
            </a:prstGeom>
          </p:spPr>
        </p:pic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F4234118-46DE-B11C-F26E-8E83E3EBAF5A}"/>
                </a:ext>
              </a:extLst>
            </p:cNvPr>
            <p:cNvSpPr txBox="1"/>
            <p:nvPr/>
          </p:nvSpPr>
          <p:spPr>
            <a:xfrm>
              <a:off x="4784055" y="3375976"/>
              <a:ext cx="281165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dirty="0">
                  <a:latin typeface="Frutiger" panose="020B0602020204020204" pitchFamily="34" charset="0"/>
                </a:rPr>
                <a:t>The NHS App or nhs.uk</a:t>
              </a:r>
            </a:p>
          </p:txBody>
        </p: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E4E0C3EF-CA91-8BB0-464F-BB7ECA6D413B}"/>
              </a:ext>
            </a:extLst>
          </p:cNvPr>
          <p:cNvGrpSpPr/>
          <p:nvPr/>
        </p:nvGrpSpPr>
        <p:grpSpPr>
          <a:xfrm>
            <a:off x="4294073" y="3756128"/>
            <a:ext cx="3301636" cy="448434"/>
            <a:chOff x="4294073" y="3296874"/>
            <a:chExt cx="3301636" cy="448434"/>
          </a:xfrm>
        </p:grpSpPr>
        <p:pic>
          <p:nvPicPr>
            <p:cNvPr id="19" name="Picture 18" descr="A blue check mark in a circle&#10;&#10;Description automatically generated">
              <a:extLst>
                <a:ext uri="{FF2B5EF4-FFF2-40B4-BE49-F238E27FC236}">
                  <a16:creationId xmlns:a16="http://schemas.microsoft.com/office/drawing/2014/main" id="{A1DAB639-E5E3-5F14-C92A-912997EAC4D3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94073" y="3296874"/>
              <a:ext cx="489982" cy="432000"/>
            </a:xfrm>
            <a:prstGeom prst="rect">
              <a:avLst/>
            </a:prstGeom>
          </p:spPr>
        </p:pic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99B3076D-8FCB-0B22-0219-BFDA35ED5BC5}"/>
                </a:ext>
              </a:extLst>
            </p:cNvPr>
            <p:cNvSpPr txBox="1"/>
            <p:nvPr/>
          </p:nvSpPr>
          <p:spPr>
            <a:xfrm>
              <a:off x="4784055" y="3375976"/>
              <a:ext cx="281165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dirty="0">
                  <a:latin typeface="Frutiger" panose="020B0602020204020204" pitchFamily="34" charset="0"/>
                </a:rPr>
                <a:t>NHS 111 online</a:t>
              </a:r>
            </a:p>
          </p:txBody>
        </p:sp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BCE62BBD-8FCC-C3BB-7F8C-A8CC1142C811}"/>
              </a:ext>
            </a:extLst>
          </p:cNvPr>
          <p:cNvGrpSpPr/>
          <p:nvPr/>
        </p:nvGrpSpPr>
        <p:grpSpPr>
          <a:xfrm>
            <a:off x="4294073" y="4367048"/>
            <a:ext cx="3301636" cy="448434"/>
            <a:chOff x="4294073" y="3296874"/>
            <a:chExt cx="3301636" cy="448434"/>
          </a:xfrm>
        </p:grpSpPr>
        <p:pic>
          <p:nvPicPr>
            <p:cNvPr id="22" name="Picture 21" descr="A blue check mark in a circle&#10;&#10;Description automatically generated">
              <a:extLst>
                <a:ext uri="{FF2B5EF4-FFF2-40B4-BE49-F238E27FC236}">
                  <a16:creationId xmlns:a16="http://schemas.microsoft.com/office/drawing/2014/main" id="{0FC7A6B7-4D49-FF0A-20E1-9ECB238B1372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94073" y="3296874"/>
              <a:ext cx="489982" cy="432000"/>
            </a:xfrm>
            <a:prstGeom prst="rect">
              <a:avLst/>
            </a:prstGeom>
          </p:spPr>
        </p:pic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5F536CF9-2296-B844-A8E9-8B39B56AFDAC}"/>
                </a:ext>
              </a:extLst>
            </p:cNvPr>
            <p:cNvSpPr txBox="1"/>
            <p:nvPr/>
          </p:nvSpPr>
          <p:spPr>
            <a:xfrm>
              <a:off x="4784055" y="3375976"/>
              <a:ext cx="281165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dirty="0">
                  <a:latin typeface="Frutiger" panose="020B0602020204020204" pitchFamily="34" charset="0"/>
                </a:rPr>
                <a:t>Your local pharmacy</a:t>
              </a:r>
            </a:p>
          </p:txBody>
        </p:sp>
      </p:grpSp>
      <p:sp>
        <p:nvSpPr>
          <p:cNvPr id="24" name="Right Triangle 23">
            <a:extLst>
              <a:ext uri="{FF2B5EF4-FFF2-40B4-BE49-F238E27FC236}">
                <a16:creationId xmlns:a16="http://schemas.microsoft.com/office/drawing/2014/main" id="{6D87C64B-EE1D-94E7-876E-747E49627FAE}"/>
              </a:ext>
            </a:extLst>
          </p:cNvPr>
          <p:cNvSpPr/>
          <p:nvPr/>
        </p:nvSpPr>
        <p:spPr>
          <a:xfrm flipV="1">
            <a:off x="0" y="0"/>
            <a:ext cx="3672000" cy="1872000"/>
          </a:xfrm>
          <a:prstGeom prst="rtTriangle">
            <a:avLst/>
          </a:prstGeom>
          <a:solidFill>
            <a:srgbClr val="005EB8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5" name="Right Triangle 24">
            <a:extLst>
              <a:ext uri="{FF2B5EF4-FFF2-40B4-BE49-F238E27FC236}">
                <a16:creationId xmlns:a16="http://schemas.microsoft.com/office/drawing/2014/main" id="{D450F767-173C-1A44-88FE-1E8D8747C712}"/>
              </a:ext>
            </a:extLst>
          </p:cNvPr>
          <p:cNvSpPr>
            <a:spLocks noChangeAspect="1"/>
          </p:cNvSpPr>
          <p:nvPr/>
        </p:nvSpPr>
        <p:spPr>
          <a:xfrm flipH="1">
            <a:off x="6792000" y="3385057"/>
            <a:ext cx="5400000" cy="2752943"/>
          </a:xfrm>
          <a:prstGeom prst="rtTriangle">
            <a:avLst/>
          </a:prstGeom>
          <a:solidFill>
            <a:srgbClr val="AE2573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05385D3B-6BC7-25A7-1C8E-3C4D6A254C17}"/>
              </a:ext>
            </a:extLst>
          </p:cNvPr>
          <p:cNvSpPr txBox="1"/>
          <p:nvPr/>
        </p:nvSpPr>
        <p:spPr>
          <a:xfrm>
            <a:off x="2297958" y="6313334"/>
            <a:ext cx="759608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b="1" dirty="0">
                <a:solidFill>
                  <a:schemeClr val="bg1"/>
                </a:solidFill>
                <a:latin typeface="Frutiger" panose="020B0602020204020204" pitchFamily="34" charset="0"/>
              </a:rPr>
              <a:t>https://leicesterleicestershireandrutland.icb.nhs.uk/need-help-fast/</a:t>
            </a:r>
          </a:p>
        </p:txBody>
      </p:sp>
      <p:pic>
        <p:nvPicPr>
          <p:cNvPr id="28" name="Graphic 27">
            <a:extLst>
              <a:ext uri="{FF2B5EF4-FFF2-40B4-BE49-F238E27FC236}">
                <a16:creationId xmlns:a16="http://schemas.microsoft.com/office/drawing/2014/main" id="{B35EA5BE-4869-A259-409E-9E52FA09160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354205" y="4483777"/>
            <a:ext cx="1440000" cy="1440000"/>
          </a:xfrm>
          <a:prstGeom prst="rect">
            <a:avLst/>
          </a:prstGeom>
        </p:spPr>
      </p:pic>
      <p:pic>
        <p:nvPicPr>
          <p:cNvPr id="30" name="Picture 29" descr="A green cross with black background&#10;&#10;Description automatically generated">
            <a:extLst>
              <a:ext uri="{FF2B5EF4-FFF2-40B4-BE49-F238E27FC236}">
                <a16:creationId xmlns:a16="http://schemas.microsoft.com/office/drawing/2014/main" id="{DC97DCE8-1F19-0797-1FB9-23C2DDB08786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7483" y="678803"/>
            <a:ext cx="1404798" cy="14047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661610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774EF22-D93E-D1E4-A44C-3EFA21811E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" name="Picture 35" descr="A yellow and black rectangle&#10;&#10;Description automatically generated">
            <a:extLst>
              <a:ext uri="{FF2B5EF4-FFF2-40B4-BE49-F238E27FC236}">
                <a16:creationId xmlns:a16="http://schemas.microsoft.com/office/drawing/2014/main" id="{0CAAEB96-F240-A278-869E-EE71F6EC27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9183" y="2490268"/>
            <a:ext cx="3687123" cy="1965600"/>
          </a:xfrm>
          <a:prstGeom prst="rect">
            <a:avLst/>
          </a:prstGeom>
        </p:spPr>
      </p:pic>
      <p:pic>
        <p:nvPicPr>
          <p:cNvPr id="5" name="Picture 4" descr="A black background with white text&#10;&#10;Description automatically generated">
            <a:extLst>
              <a:ext uri="{FF2B5EF4-FFF2-40B4-BE49-F238E27FC236}">
                <a16:creationId xmlns:a16="http://schemas.microsoft.com/office/drawing/2014/main" id="{FBF02F9A-EE80-09EA-C75C-B1330979E62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69829" y="115060"/>
            <a:ext cx="3529591" cy="1426467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90ACDF7D-4529-D752-D9AD-FAAD6DB6E6A0}"/>
              </a:ext>
            </a:extLst>
          </p:cNvPr>
          <p:cNvSpPr/>
          <p:nvPr/>
        </p:nvSpPr>
        <p:spPr>
          <a:xfrm>
            <a:off x="0" y="6138000"/>
            <a:ext cx="12192000" cy="720000"/>
          </a:xfrm>
          <a:prstGeom prst="rect">
            <a:avLst/>
          </a:prstGeom>
          <a:gradFill flip="none" rotWithShape="1">
            <a:gsLst>
              <a:gs pos="0">
                <a:srgbClr val="086AB3"/>
              </a:gs>
              <a:gs pos="100000">
                <a:srgbClr val="124180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1" name="Picture 10" descr="A sign with different colored arrows&#10;&#10;Description automatically generated with medium confidence">
            <a:extLst>
              <a:ext uri="{FF2B5EF4-FFF2-40B4-BE49-F238E27FC236}">
                <a16:creationId xmlns:a16="http://schemas.microsoft.com/office/drawing/2014/main" id="{F2EC36B8-1C54-E5D2-B54D-48224B29E51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8461" y="3040151"/>
            <a:ext cx="2534528" cy="2767376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54D62397-DAA1-14F8-DDAA-01DC10FDEEBE}"/>
              </a:ext>
            </a:extLst>
          </p:cNvPr>
          <p:cNvSpPr txBox="1"/>
          <p:nvPr/>
        </p:nvSpPr>
        <p:spPr>
          <a:xfrm>
            <a:off x="329183" y="475403"/>
            <a:ext cx="48828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>
                <a:solidFill>
                  <a:schemeClr val="bg1"/>
                </a:solidFill>
                <a:latin typeface="Frutiger" panose="020B0602020204020204" pitchFamily="34" charset="0"/>
              </a:rPr>
              <a:t>Need help fast </a:t>
            </a:r>
          </a:p>
          <a:p>
            <a:r>
              <a:rPr lang="en-GB" dirty="0">
                <a:solidFill>
                  <a:schemeClr val="bg1"/>
                </a:solidFill>
                <a:latin typeface="Frutiger" panose="020B0602020204020204" pitchFamily="34" charset="0"/>
              </a:rPr>
              <a:t>and it isn’t life threatening?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FD937E4-E2BC-3DCA-D324-9263A40238EC}"/>
              </a:ext>
            </a:extLst>
          </p:cNvPr>
          <p:cNvSpPr txBox="1"/>
          <p:nvPr/>
        </p:nvSpPr>
        <p:spPr>
          <a:xfrm>
            <a:off x="4235565" y="2342916"/>
            <a:ext cx="48828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latin typeface="Frutiger" panose="020B0602020204020204" pitchFamily="34" charset="0"/>
              </a:rPr>
              <a:t>If it’s more serious or Step 1 didn’t work: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0081FA2-70EC-6FFA-5160-DAF31045F23D}"/>
              </a:ext>
            </a:extLst>
          </p:cNvPr>
          <p:cNvSpPr txBox="1"/>
          <p:nvPr/>
        </p:nvSpPr>
        <p:spPr>
          <a:xfrm>
            <a:off x="4235565" y="4585283"/>
            <a:ext cx="33918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>
                <a:latin typeface="Frutiger" panose="020B0602020204020204" pitchFamily="34" charset="0"/>
              </a:rPr>
              <a:t>They’ll help book the right appointment for you.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E463AB7A-A588-768A-DCAC-775996DB3F38}"/>
              </a:ext>
            </a:extLst>
          </p:cNvPr>
          <p:cNvSpPr txBox="1"/>
          <p:nvPr/>
        </p:nvSpPr>
        <p:spPr>
          <a:xfrm>
            <a:off x="4812990" y="3012667"/>
            <a:ext cx="297769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latin typeface="Frutiger" panose="020B0602020204020204" pitchFamily="34" charset="0"/>
              </a:rPr>
              <a:t>Contact your GP practice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4F8DCBA8-9101-2F41-E43E-319EDE77FF87}"/>
              </a:ext>
            </a:extLst>
          </p:cNvPr>
          <p:cNvSpPr txBox="1"/>
          <p:nvPr/>
        </p:nvSpPr>
        <p:spPr>
          <a:xfrm>
            <a:off x="4811942" y="3555744"/>
            <a:ext cx="373014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latin typeface="Frutiger" panose="020B0602020204020204" pitchFamily="34" charset="0"/>
              </a:rPr>
              <a:t>Or call NHS 111 </a:t>
            </a:r>
          </a:p>
          <a:p>
            <a:r>
              <a:rPr lang="en-GB" dirty="0">
                <a:latin typeface="Frutiger" panose="020B0602020204020204" pitchFamily="34" charset="0"/>
              </a:rPr>
              <a:t>(when your GP practice is closed)</a:t>
            </a:r>
          </a:p>
        </p:txBody>
      </p:sp>
      <p:sp>
        <p:nvSpPr>
          <p:cNvPr id="24" name="Right Triangle 23">
            <a:extLst>
              <a:ext uri="{FF2B5EF4-FFF2-40B4-BE49-F238E27FC236}">
                <a16:creationId xmlns:a16="http://schemas.microsoft.com/office/drawing/2014/main" id="{E708D3DB-89EC-0E19-7A00-5B8B9363536A}"/>
              </a:ext>
            </a:extLst>
          </p:cNvPr>
          <p:cNvSpPr/>
          <p:nvPr/>
        </p:nvSpPr>
        <p:spPr>
          <a:xfrm flipV="1">
            <a:off x="0" y="0"/>
            <a:ext cx="3672000" cy="1872000"/>
          </a:xfrm>
          <a:prstGeom prst="rtTriangle">
            <a:avLst/>
          </a:prstGeom>
          <a:solidFill>
            <a:srgbClr val="005EB8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5" name="Right Triangle 24">
            <a:extLst>
              <a:ext uri="{FF2B5EF4-FFF2-40B4-BE49-F238E27FC236}">
                <a16:creationId xmlns:a16="http://schemas.microsoft.com/office/drawing/2014/main" id="{99E13577-F32E-14F0-0B4D-AB0B9AA261DB}"/>
              </a:ext>
            </a:extLst>
          </p:cNvPr>
          <p:cNvSpPr>
            <a:spLocks noChangeAspect="1"/>
          </p:cNvSpPr>
          <p:nvPr/>
        </p:nvSpPr>
        <p:spPr>
          <a:xfrm flipH="1">
            <a:off x="6792000" y="3385057"/>
            <a:ext cx="5400000" cy="2752943"/>
          </a:xfrm>
          <a:prstGeom prst="rtTriangle">
            <a:avLst/>
          </a:prstGeom>
          <a:solidFill>
            <a:srgbClr val="AE2573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8" name="Picture 7" descr="A purple and black rectangle&#10;&#10;Description automatically generated">
            <a:extLst>
              <a:ext uri="{FF2B5EF4-FFF2-40B4-BE49-F238E27FC236}">
                <a16:creationId xmlns:a16="http://schemas.microsoft.com/office/drawing/2014/main" id="{08D3B83F-344A-2886-7083-99493D1DD2E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9183" y="2401067"/>
            <a:ext cx="3690000" cy="1967134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301E29A6-9BF1-59A0-538E-E28C03061DC9}"/>
              </a:ext>
            </a:extLst>
          </p:cNvPr>
          <p:cNvSpPr txBox="1"/>
          <p:nvPr/>
        </p:nvSpPr>
        <p:spPr>
          <a:xfrm>
            <a:off x="376739" y="2775938"/>
            <a:ext cx="320040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>
                <a:solidFill>
                  <a:schemeClr val="bg1"/>
                </a:solidFill>
                <a:latin typeface="Frutiger" panose="020B0602020204020204" pitchFamily="34" charset="0"/>
              </a:rPr>
              <a:t>Step 2: </a:t>
            </a:r>
          </a:p>
          <a:p>
            <a:r>
              <a:rPr lang="en-GB" sz="2800" b="1" dirty="0">
                <a:solidFill>
                  <a:schemeClr val="bg1"/>
                </a:solidFill>
                <a:latin typeface="Frutiger" panose="020B0602020204020204" pitchFamily="34" charset="0"/>
              </a:rPr>
              <a:t>Need more help?</a:t>
            </a:r>
            <a:endParaRPr lang="en-GB" sz="2800" dirty="0">
              <a:solidFill>
                <a:schemeClr val="bg1"/>
              </a:solidFill>
              <a:latin typeface="Frutiger" panose="020B0602020204020204" pitchFamily="34" charset="0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3C91D447-0F50-5F73-B7D7-B61A2E18C476}"/>
              </a:ext>
            </a:extLst>
          </p:cNvPr>
          <p:cNvSpPr txBox="1"/>
          <p:nvPr/>
        </p:nvSpPr>
        <p:spPr>
          <a:xfrm>
            <a:off x="2297958" y="6313334"/>
            <a:ext cx="759608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b="1" dirty="0">
                <a:solidFill>
                  <a:schemeClr val="bg1"/>
                </a:solidFill>
                <a:latin typeface="Frutiger" panose="020B0602020204020204" pitchFamily="34" charset="0"/>
              </a:rPr>
              <a:t>https://leicesterleicestershireandrutland.icb.nhs.uk/need-help-fast/</a:t>
            </a:r>
          </a:p>
        </p:txBody>
      </p:sp>
      <p:pic>
        <p:nvPicPr>
          <p:cNvPr id="31" name="Graphic 30">
            <a:extLst>
              <a:ext uri="{FF2B5EF4-FFF2-40B4-BE49-F238E27FC236}">
                <a16:creationId xmlns:a16="http://schemas.microsoft.com/office/drawing/2014/main" id="{646CF920-5627-88FF-33A3-8EFC9F2CC2D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4117" y="4621104"/>
            <a:ext cx="1440000" cy="1440000"/>
          </a:xfrm>
          <a:prstGeom prst="rect">
            <a:avLst/>
          </a:prstGeom>
        </p:spPr>
      </p:pic>
      <p:pic>
        <p:nvPicPr>
          <p:cNvPr id="33" name="Picture 32" descr="A purple check mark in a circle&#10;&#10;Description automatically generated">
            <a:extLst>
              <a:ext uri="{FF2B5EF4-FFF2-40B4-BE49-F238E27FC236}">
                <a16:creationId xmlns:a16="http://schemas.microsoft.com/office/drawing/2014/main" id="{A604B025-385B-3684-FF25-3B09AAAA300D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5564" y="3682418"/>
            <a:ext cx="489981" cy="432000"/>
          </a:xfrm>
          <a:prstGeom prst="rect">
            <a:avLst/>
          </a:prstGeom>
        </p:spPr>
      </p:pic>
      <p:pic>
        <p:nvPicPr>
          <p:cNvPr id="34" name="Picture 33" descr="A purple check mark in a circle&#10;&#10;Description automatically generated">
            <a:extLst>
              <a:ext uri="{FF2B5EF4-FFF2-40B4-BE49-F238E27FC236}">
                <a16:creationId xmlns:a16="http://schemas.microsoft.com/office/drawing/2014/main" id="{9E8EBBE8-8FEE-8B5C-EDF3-B3845BE70049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5564" y="2981333"/>
            <a:ext cx="489981" cy="432000"/>
          </a:xfrm>
          <a:prstGeom prst="rect">
            <a:avLst/>
          </a:prstGeom>
        </p:spPr>
      </p:pic>
      <p:grpSp>
        <p:nvGrpSpPr>
          <p:cNvPr id="41" name="Group 40">
            <a:extLst>
              <a:ext uri="{FF2B5EF4-FFF2-40B4-BE49-F238E27FC236}">
                <a16:creationId xmlns:a16="http://schemas.microsoft.com/office/drawing/2014/main" id="{0388E0AA-2DFC-9429-3E46-930A3F2ABFF6}"/>
              </a:ext>
            </a:extLst>
          </p:cNvPr>
          <p:cNvGrpSpPr/>
          <p:nvPr/>
        </p:nvGrpSpPr>
        <p:grpSpPr>
          <a:xfrm>
            <a:off x="4950507" y="548634"/>
            <a:ext cx="2290985" cy="1487573"/>
            <a:chOff x="4811942" y="502222"/>
            <a:chExt cx="2290985" cy="1487573"/>
          </a:xfrm>
        </p:grpSpPr>
        <p:pic>
          <p:nvPicPr>
            <p:cNvPr id="38" name="Picture 37" descr="A stethoscope with a heart&#10;&#10;Description automatically generated">
              <a:extLst>
                <a:ext uri="{FF2B5EF4-FFF2-40B4-BE49-F238E27FC236}">
                  <a16:creationId xmlns:a16="http://schemas.microsoft.com/office/drawing/2014/main" id="{179B17F9-3F7E-F98F-83E7-7427BD29BC92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11942" y="549795"/>
              <a:ext cx="1243653" cy="1440000"/>
            </a:xfrm>
            <a:prstGeom prst="rect">
              <a:avLst/>
            </a:prstGeom>
          </p:spPr>
        </p:pic>
        <p:pic>
          <p:nvPicPr>
            <p:cNvPr id="40" name="Picture 39" descr="A black and pink cross on a black background&#10;&#10;Description automatically generated">
              <a:extLst>
                <a:ext uri="{FF2B5EF4-FFF2-40B4-BE49-F238E27FC236}">
                  <a16:creationId xmlns:a16="http://schemas.microsoft.com/office/drawing/2014/main" id="{F5017E31-4493-B33B-0A41-4825C7D3D331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251096" y="502222"/>
              <a:ext cx="851831" cy="14400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22945064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E6EA50A-8C30-B0CD-8DAD-B0E9A163F9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black background with white text&#10;&#10;Description automatically generated">
            <a:extLst>
              <a:ext uri="{FF2B5EF4-FFF2-40B4-BE49-F238E27FC236}">
                <a16:creationId xmlns:a16="http://schemas.microsoft.com/office/drawing/2014/main" id="{05DEF637-9D4F-EA26-C19B-4B9539DA104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69829" y="115060"/>
            <a:ext cx="3529591" cy="1426467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B587D580-E7D1-4294-42D4-A2A517B71462}"/>
              </a:ext>
            </a:extLst>
          </p:cNvPr>
          <p:cNvSpPr/>
          <p:nvPr/>
        </p:nvSpPr>
        <p:spPr>
          <a:xfrm>
            <a:off x="0" y="6138000"/>
            <a:ext cx="12192000" cy="720000"/>
          </a:xfrm>
          <a:prstGeom prst="rect">
            <a:avLst/>
          </a:prstGeom>
          <a:gradFill flip="none" rotWithShape="1">
            <a:gsLst>
              <a:gs pos="0">
                <a:srgbClr val="086AB3"/>
              </a:gs>
              <a:gs pos="100000">
                <a:srgbClr val="124180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1" name="Picture 10" descr="A sign with different colored arrows&#10;&#10;Description automatically generated with medium confidence">
            <a:extLst>
              <a:ext uri="{FF2B5EF4-FFF2-40B4-BE49-F238E27FC236}">
                <a16:creationId xmlns:a16="http://schemas.microsoft.com/office/drawing/2014/main" id="{C54D1E65-3551-4BC8-AA37-1C073A49A2F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8461" y="3040151"/>
            <a:ext cx="2534528" cy="2767376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F614A5AA-06AE-C573-DE7A-3B691F7F8A3C}"/>
              </a:ext>
            </a:extLst>
          </p:cNvPr>
          <p:cNvSpPr txBox="1"/>
          <p:nvPr/>
        </p:nvSpPr>
        <p:spPr>
          <a:xfrm>
            <a:off x="329183" y="475403"/>
            <a:ext cx="48828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>
                <a:solidFill>
                  <a:schemeClr val="bg1"/>
                </a:solidFill>
                <a:latin typeface="Frutiger" panose="020B0602020204020204" pitchFamily="34" charset="0"/>
              </a:rPr>
              <a:t>Need help fast </a:t>
            </a:r>
          </a:p>
          <a:p>
            <a:r>
              <a:rPr lang="en-GB" dirty="0">
                <a:solidFill>
                  <a:schemeClr val="bg1"/>
                </a:solidFill>
                <a:latin typeface="Frutiger" panose="020B0602020204020204" pitchFamily="34" charset="0"/>
              </a:rPr>
              <a:t>and it isn’t life threatening?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EDC657D-96E1-29AA-E07B-34C95663DCA6}"/>
              </a:ext>
            </a:extLst>
          </p:cNvPr>
          <p:cNvSpPr txBox="1"/>
          <p:nvPr/>
        </p:nvSpPr>
        <p:spPr>
          <a:xfrm>
            <a:off x="3892048" y="2238943"/>
            <a:ext cx="488289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latin typeface="Frutiger" panose="020B0602020204020204" pitchFamily="34" charset="0"/>
              </a:rPr>
              <a:t>If it’s a </a:t>
            </a:r>
            <a:r>
              <a:rPr lang="en-GB" b="1" dirty="0">
                <a:latin typeface="Frutiger" panose="020B0602020204020204" pitchFamily="34" charset="0"/>
              </a:rPr>
              <a:t>life or limb-threatening emergency</a:t>
            </a:r>
            <a:r>
              <a:rPr lang="en-GB" dirty="0">
                <a:latin typeface="Frutiger" panose="020B0602020204020204" pitchFamily="34" charset="0"/>
              </a:rPr>
              <a:t>, go straight to the closest </a:t>
            </a:r>
            <a:r>
              <a:rPr lang="en-GB" b="1" dirty="0">
                <a:latin typeface="Frutiger" panose="020B0602020204020204" pitchFamily="34" charset="0"/>
              </a:rPr>
              <a:t>emergency department</a:t>
            </a:r>
            <a:r>
              <a:rPr lang="en-GB" dirty="0">
                <a:latin typeface="Frutiger" panose="020B0602020204020204" pitchFamily="34" charset="0"/>
              </a:rPr>
              <a:t> or </a:t>
            </a:r>
            <a:r>
              <a:rPr lang="en-GB" b="1" dirty="0">
                <a:latin typeface="Frutiger" panose="020B0602020204020204" pitchFamily="34" charset="0"/>
              </a:rPr>
              <a:t>call 999</a:t>
            </a:r>
            <a:r>
              <a:rPr lang="en-GB" dirty="0">
                <a:latin typeface="Frutiger" panose="020B0602020204020204" pitchFamily="34" charset="0"/>
              </a:rPr>
              <a:t>.</a:t>
            </a:r>
          </a:p>
        </p:txBody>
      </p:sp>
      <p:sp>
        <p:nvSpPr>
          <p:cNvPr id="24" name="Right Triangle 23">
            <a:extLst>
              <a:ext uri="{FF2B5EF4-FFF2-40B4-BE49-F238E27FC236}">
                <a16:creationId xmlns:a16="http://schemas.microsoft.com/office/drawing/2014/main" id="{AED79FE5-D098-9579-EB8F-3316E3852B45}"/>
              </a:ext>
            </a:extLst>
          </p:cNvPr>
          <p:cNvSpPr/>
          <p:nvPr/>
        </p:nvSpPr>
        <p:spPr>
          <a:xfrm flipV="1">
            <a:off x="0" y="0"/>
            <a:ext cx="3672000" cy="1872000"/>
          </a:xfrm>
          <a:prstGeom prst="rtTriangle">
            <a:avLst/>
          </a:prstGeom>
          <a:solidFill>
            <a:srgbClr val="005EB8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5" name="Right Triangle 24">
            <a:extLst>
              <a:ext uri="{FF2B5EF4-FFF2-40B4-BE49-F238E27FC236}">
                <a16:creationId xmlns:a16="http://schemas.microsoft.com/office/drawing/2014/main" id="{6E80B7D1-4B62-CB8B-659D-74C043F40FA1}"/>
              </a:ext>
            </a:extLst>
          </p:cNvPr>
          <p:cNvSpPr>
            <a:spLocks noChangeAspect="1"/>
          </p:cNvSpPr>
          <p:nvPr/>
        </p:nvSpPr>
        <p:spPr>
          <a:xfrm flipH="1">
            <a:off x="6792000" y="3385057"/>
            <a:ext cx="5400000" cy="2752943"/>
          </a:xfrm>
          <a:prstGeom prst="rtTriangle">
            <a:avLst/>
          </a:prstGeom>
          <a:solidFill>
            <a:srgbClr val="AE2573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3CD8DC4-B9DD-A176-4ED3-FE27CD315338}"/>
              </a:ext>
            </a:extLst>
          </p:cNvPr>
          <p:cNvSpPr txBox="1"/>
          <p:nvPr/>
        </p:nvSpPr>
        <p:spPr>
          <a:xfrm>
            <a:off x="348130" y="2951946"/>
            <a:ext cx="320040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>
                <a:solidFill>
                  <a:schemeClr val="bg1"/>
                </a:solidFill>
                <a:latin typeface="Frutiger" panose="020B0602020204020204" pitchFamily="34" charset="0"/>
              </a:rPr>
              <a:t>Step 2: </a:t>
            </a:r>
          </a:p>
          <a:p>
            <a:r>
              <a:rPr lang="en-GB" sz="2800" b="1" dirty="0">
                <a:solidFill>
                  <a:schemeClr val="bg1"/>
                </a:solidFill>
                <a:latin typeface="Frutiger" panose="020B0602020204020204" pitchFamily="34" charset="0"/>
              </a:rPr>
              <a:t>Need more help?</a:t>
            </a:r>
            <a:endParaRPr lang="en-GB" sz="2800" dirty="0">
              <a:solidFill>
                <a:schemeClr val="bg1"/>
              </a:solidFill>
              <a:latin typeface="Frutiger" panose="020B0602020204020204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3DAA899-6875-5A55-5723-CEAA8CE3EC4D}"/>
              </a:ext>
            </a:extLst>
          </p:cNvPr>
          <p:cNvSpPr txBox="1"/>
          <p:nvPr/>
        </p:nvSpPr>
        <p:spPr>
          <a:xfrm>
            <a:off x="3892048" y="3497296"/>
            <a:ext cx="488289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latin typeface="Frutiger" panose="020B0602020204020204" pitchFamily="34" charset="0"/>
              </a:rPr>
              <a:t>In a </a:t>
            </a:r>
            <a:r>
              <a:rPr lang="en-GB" b="1" dirty="0">
                <a:latin typeface="Frutiger" panose="020B0602020204020204" pitchFamily="34" charset="0"/>
              </a:rPr>
              <a:t>mental health crisis</a:t>
            </a:r>
            <a:r>
              <a:rPr lang="en-GB" dirty="0">
                <a:latin typeface="Frutiger" panose="020B0602020204020204" pitchFamily="34" charset="0"/>
              </a:rPr>
              <a:t>, </a:t>
            </a:r>
            <a:r>
              <a:rPr lang="en-GB" b="1" dirty="0">
                <a:latin typeface="Frutiger" panose="020B0602020204020204" pitchFamily="34" charset="0"/>
              </a:rPr>
              <a:t>call NHS 111 </a:t>
            </a:r>
            <a:r>
              <a:rPr lang="en-GB" dirty="0">
                <a:latin typeface="Frutiger" panose="020B0602020204020204" pitchFamily="34" charset="0"/>
              </a:rPr>
              <a:t>and the select the mental health option. </a:t>
            </a:r>
          </a:p>
          <a:p>
            <a:r>
              <a:rPr lang="en-GB" dirty="0">
                <a:latin typeface="Frutiger" panose="020B0602020204020204" pitchFamily="34" charset="0"/>
              </a:rPr>
              <a:t>This service is open 24 hours a day, seven days a week.</a:t>
            </a:r>
          </a:p>
        </p:txBody>
      </p:sp>
      <p:pic>
        <p:nvPicPr>
          <p:cNvPr id="9" name="Picture 8" descr="A red circle with a white exclamation mark&#10;&#10;Description automatically generated">
            <a:extLst>
              <a:ext uri="{FF2B5EF4-FFF2-40B4-BE49-F238E27FC236}">
                <a16:creationId xmlns:a16="http://schemas.microsoft.com/office/drawing/2014/main" id="{79707451-85DB-7F36-1E60-BA1B16EEB54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9105" y="2160608"/>
            <a:ext cx="1079426" cy="1080000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DF1A84FE-D765-0A7E-6DFC-A89467D015E6}"/>
              </a:ext>
            </a:extLst>
          </p:cNvPr>
          <p:cNvSpPr txBox="1"/>
          <p:nvPr/>
        </p:nvSpPr>
        <p:spPr>
          <a:xfrm>
            <a:off x="2297958" y="6313334"/>
            <a:ext cx="759608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b="1" dirty="0">
                <a:solidFill>
                  <a:schemeClr val="bg1"/>
                </a:solidFill>
                <a:latin typeface="Frutiger" panose="020B0602020204020204" pitchFamily="34" charset="0"/>
              </a:rPr>
              <a:t>https://leicesterleicestershireandrutland.icb.nhs.uk/need-help-fast/</a:t>
            </a:r>
          </a:p>
        </p:txBody>
      </p:sp>
      <p:pic>
        <p:nvPicPr>
          <p:cNvPr id="15" name="Graphic 14">
            <a:extLst>
              <a:ext uri="{FF2B5EF4-FFF2-40B4-BE49-F238E27FC236}">
                <a16:creationId xmlns:a16="http://schemas.microsoft.com/office/drawing/2014/main" id="{48218885-AF60-AFBE-1633-169A79CBD07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354205" y="4483777"/>
            <a:ext cx="1440000" cy="14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192246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40C770A-8AB8-0D38-0FAA-86DACA24753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black background with white text&#10;&#10;Description automatically generated">
            <a:extLst>
              <a:ext uri="{FF2B5EF4-FFF2-40B4-BE49-F238E27FC236}">
                <a16:creationId xmlns:a16="http://schemas.microsoft.com/office/drawing/2014/main" id="{6E0A4301-A832-7609-BF4D-4249B4DEB02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69829" y="115060"/>
            <a:ext cx="3529591" cy="1426467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A85968FC-1A65-AD6F-95B6-7D305E57C888}"/>
              </a:ext>
            </a:extLst>
          </p:cNvPr>
          <p:cNvSpPr/>
          <p:nvPr/>
        </p:nvSpPr>
        <p:spPr>
          <a:xfrm>
            <a:off x="0" y="6138000"/>
            <a:ext cx="12192000" cy="720000"/>
          </a:xfrm>
          <a:prstGeom prst="rect">
            <a:avLst/>
          </a:prstGeom>
          <a:gradFill flip="none" rotWithShape="1">
            <a:gsLst>
              <a:gs pos="0">
                <a:srgbClr val="086AB3"/>
              </a:gs>
              <a:gs pos="100000">
                <a:srgbClr val="124180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1" name="Picture 10" descr="A sign with different colored arrows&#10;&#10;Description automatically generated with medium confidence">
            <a:extLst>
              <a:ext uri="{FF2B5EF4-FFF2-40B4-BE49-F238E27FC236}">
                <a16:creationId xmlns:a16="http://schemas.microsoft.com/office/drawing/2014/main" id="{0FAB0187-AE4A-6DC9-0956-A5C5D24CCA1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103" y="3241255"/>
            <a:ext cx="2534528" cy="2767376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57AABA64-3F27-9F9F-49EE-96FD0B20FBE2}"/>
              </a:ext>
            </a:extLst>
          </p:cNvPr>
          <p:cNvSpPr txBox="1"/>
          <p:nvPr/>
        </p:nvSpPr>
        <p:spPr>
          <a:xfrm>
            <a:off x="329183" y="475403"/>
            <a:ext cx="48828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>
                <a:solidFill>
                  <a:schemeClr val="bg1"/>
                </a:solidFill>
                <a:latin typeface="Frutiger" panose="020B0602020204020204" pitchFamily="34" charset="0"/>
              </a:rPr>
              <a:t>Need help fast </a:t>
            </a:r>
          </a:p>
          <a:p>
            <a:r>
              <a:rPr lang="en-GB" dirty="0">
                <a:solidFill>
                  <a:schemeClr val="bg1"/>
                </a:solidFill>
                <a:latin typeface="Frutiger" panose="020B0602020204020204" pitchFamily="34" charset="0"/>
              </a:rPr>
              <a:t>and it isn’t life threatening?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73FAF23-1E65-C46B-5CD8-BE964C616151}"/>
              </a:ext>
            </a:extLst>
          </p:cNvPr>
          <p:cNvSpPr txBox="1"/>
          <p:nvPr/>
        </p:nvSpPr>
        <p:spPr>
          <a:xfrm>
            <a:off x="3295012" y="1623489"/>
            <a:ext cx="56019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>
                <a:solidFill>
                  <a:srgbClr val="086AB3"/>
                </a:solidFill>
                <a:latin typeface="Frutiger" panose="020B0602020204020204" pitchFamily="34" charset="0"/>
              </a:rPr>
              <a:t>What is right care, right place?</a:t>
            </a:r>
          </a:p>
        </p:txBody>
      </p:sp>
      <p:sp>
        <p:nvSpPr>
          <p:cNvPr id="24" name="Right Triangle 23">
            <a:extLst>
              <a:ext uri="{FF2B5EF4-FFF2-40B4-BE49-F238E27FC236}">
                <a16:creationId xmlns:a16="http://schemas.microsoft.com/office/drawing/2014/main" id="{4AF5B1C5-32E6-7CC3-6D75-2B535B165B2A}"/>
              </a:ext>
            </a:extLst>
          </p:cNvPr>
          <p:cNvSpPr/>
          <p:nvPr/>
        </p:nvSpPr>
        <p:spPr>
          <a:xfrm flipV="1">
            <a:off x="0" y="0"/>
            <a:ext cx="3672000" cy="1872000"/>
          </a:xfrm>
          <a:prstGeom prst="rtTriangle">
            <a:avLst/>
          </a:prstGeom>
          <a:solidFill>
            <a:srgbClr val="005EB8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5" name="Right Triangle 24">
            <a:extLst>
              <a:ext uri="{FF2B5EF4-FFF2-40B4-BE49-F238E27FC236}">
                <a16:creationId xmlns:a16="http://schemas.microsoft.com/office/drawing/2014/main" id="{193E5DBC-2075-3C32-E991-D13913F2A92D}"/>
              </a:ext>
            </a:extLst>
          </p:cNvPr>
          <p:cNvSpPr>
            <a:spLocks noChangeAspect="1"/>
          </p:cNvSpPr>
          <p:nvPr/>
        </p:nvSpPr>
        <p:spPr>
          <a:xfrm flipH="1">
            <a:off x="6792000" y="3385057"/>
            <a:ext cx="5400000" cy="2752943"/>
          </a:xfrm>
          <a:prstGeom prst="rtTriangle">
            <a:avLst/>
          </a:prstGeom>
          <a:solidFill>
            <a:srgbClr val="AE2573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C952297-7DEB-185C-956B-2537524F0631}"/>
              </a:ext>
            </a:extLst>
          </p:cNvPr>
          <p:cNvSpPr txBox="1"/>
          <p:nvPr/>
        </p:nvSpPr>
        <p:spPr>
          <a:xfrm>
            <a:off x="3295012" y="2253638"/>
            <a:ext cx="527481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latin typeface="Frutiger" panose="020B0602020204020204" pitchFamily="34" charset="0"/>
              </a:rPr>
              <a:t>So that NHS resources are being used in the best way for everyone, the NHS aims to match each patient to:</a:t>
            </a:r>
          </a:p>
        </p:txBody>
      </p:sp>
      <p:pic>
        <p:nvPicPr>
          <p:cNvPr id="6" name="Picture 5" descr="A green check mark in a circle&#10;&#10;Description automatically generated">
            <a:extLst>
              <a:ext uri="{FF2B5EF4-FFF2-40B4-BE49-F238E27FC236}">
                <a16:creationId xmlns:a16="http://schemas.microsoft.com/office/drawing/2014/main" id="{CB0D6FE3-65C8-D888-B857-DAE3BFBA70F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6452" y="3335546"/>
            <a:ext cx="489981" cy="432000"/>
          </a:xfrm>
          <a:prstGeom prst="rect">
            <a:avLst/>
          </a:prstGeom>
        </p:spPr>
      </p:pic>
      <p:pic>
        <p:nvPicPr>
          <p:cNvPr id="8" name="Picture 7" descr="A green check mark in a circle&#10;&#10;Description automatically generated">
            <a:extLst>
              <a:ext uri="{FF2B5EF4-FFF2-40B4-BE49-F238E27FC236}">
                <a16:creationId xmlns:a16="http://schemas.microsoft.com/office/drawing/2014/main" id="{6E5E4517-7417-1C73-9708-2710FC905EA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6451" y="3845312"/>
            <a:ext cx="489981" cy="432000"/>
          </a:xfrm>
          <a:prstGeom prst="rect">
            <a:avLst/>
          </a:prstGeom>
        </p:spPr>
      </p:pic>
      <p:pic>
        <p:nvPicPr>
          <p:cNvPr id="10" name="Picture 9" descr="A green check mark in a circle&#10;&#10;Description automatically generated">
            <a:extLst>
              <a:ext uri="{FF2B5EF4-FFF2-40B4-BE49-F238E27FC236}">
                <a16:creationId xmlns:a16="http://schemas.microsoft.com/office/drawing/2014/main" id="{64C0015A-A78E-5C98-375A-9BB5E8C0A6E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6451" y="4346386"/>
            <a:ext cx="489981" cy="432000"/>
          </a:xfrm>
          <a:prstGeom prst="rect">
            <a:avLst/>
          </a:prstGeom>
        </p:spPr>
      </p:pic>
      <p:pic>
        <p:nvPicPr>
          <p:cNvPr id="13" name="Picture 12" descr="A green check mark in a circle&#10;&#10;Description automatically generated">
            <a:extLst>
              <a:ext uri="{FF2B5EF4-FFF2-40B4-BE49-F238E27FC236}">
                <a16:creationId xmlns:a16="http://schemas.microsoft.com/office/drawing/2014/main" id="{690AF620-E501-DBF3-5ABA-7BDAED54A18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6450" y="4889706"/>
            <a:ext cx="489981" cy="432000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C725C730-1F92-C765-4501-AF65B1801035}"/>
              </a:ext>
            </a:extLst>
          </p:cNvPr>
          <p:cNvSpPr txBox="1"/>
          <p:nvPr/>
        </p:nvSpPr>
        <p:spPr>
          <a:xfrm>
            <a:off x="3876431" y="3364660"/>
            <a:ext cx="28116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latin typeface="Frutiger" panose="020B0602020204020204" pitchFamily="34" charset="0"/>
              </a:rPr>
              <a:t>the right level of care,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85AA06FA-9B47-64D7-5DE8-FAEB6F03FDA9}"/>
              </a:ext>
            </a:extLst>
          </p:cNvPr>
          <p:cNvSpPr txBox="1"/>
          <p:nvPr/>
        </p:nvSpPr>
        <p:spPr>
          <a:xfrm>
            <a:off x="3876429" y="3880665"/>
            <a:ext cx="40213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latin typeface="Frutiger" panose="020B0602020204020204" pitchFamily="34" charset="0"/>
              </a:rPr>
              <a:t>with the right health professional,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3F868866-B425-899E-4859-C174B0CD2ACA}"/>
              </a:ext>
            </a:extLst>
          </p:cNvPr>
          <p:cNvSpPr txBox="1"/>
          <p:nvPr/>
        </p:nvSpPr>
        <p:spPr>
          <a:xfrm>
            <a:off x="3876430" y="4395790"/>
            <a:ext cx="33016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latin typeface="Frutiger" panose="020B0602020204020204" pitchFamily="34" charset="0"/>
              </a:rPr>
              <a:t>in the right part of the NHS,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01467DE-07AE-C26A-AC17-ACE4724BC3D4}"/>
              </a:ext>
            </a:extLst>
          </p:cNvPr>
          <p:cNvSpPr txBox="1"/>
          <p:nvPr/>
        </p:nvSpPr>
        <p:spPr>
          <a:xfrm>
            <a:off x="3876431" y="4924619"/>
            <a:ext cx="28116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latin typeface="Frutiger" panose="020B0602020204020204" pitchFamily="34" charset="0"/>
              </a:rPr>
              <a:t>first time.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BA4165C3-4B8E-AF78-D918-82DFE5014938}"/>
              </a:ext>
            </a:extLst>
          </p:cNvPr>
          <p:cNvSpPr txBox="1"/>
          <p:nvPr/>
        </p:nvSpPr>
        <p:spPr>
          <a:xfrm>
            <a:off x="2297958" y="6313334"/>
            <a:ext cx="759608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b="1" dirty="0">
                <a:solidFill>
                  <a:schemeClr val="bg1"/>
                </a:solidFill>
                <a:latin typeface="Frutiger" panose="020B0602020204020204" pitchFamily="34" charset="0"/>
              </a:rPr>
              <a:t>https://leicesterleicestershireandrutland.icb.nhs.uk/need-help-fast/</a:t>
            </a:r>
          </a:p>
        </p:txBody>
      </p:sp>
      <p:pic>
        <p:nvPicPr>
          <p:cNvPr id="21" name="Graphic 20">
            <a:extLst>
              <a:ext uri="{FF2B5EF4-FFF2-40B4-BE49-F238E27FC236}">
                <a16:creationId xmlns:a16="http://schemas.microsoft.com/office/drawing/2014/main" id="{1F6E20E6-C417-DA6C-FC26-BBCD006371A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0155897" y="1623489"/>
            <a:ext cx="1800000" cy="18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62153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AC20610-21A4-EB2F-172A-3C8638064A2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black background with white text&#10;&#10;Description automatically generated">
            <a:extLst>
              <a:ext uri="{FF2B5EF4-FFF2-40B4-BE49-F238E27FC236}">
                <a16:creationId xmlns:a16="http://schemas.microsoft.com/office/drawing/2014/main" id="{C5A6F26F-F84D-0DFF-E84B-3007B56644E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69829" y="115060"/>
            <a:ext cx="3529591" cy="1426467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FC7FB215-5B85-E225-5F94-3EFF56263945}"/>
              </a:ext>
            </a:extLst>
          </p:cNvPr>
          <p:cNvSpPr/>
          <p:nvPr/>
        </p:nvSpPr>
        <p:spPr>
          <a:xfrm>
            <a:off x="0" y="6138000"/>
            <a:ext cx="12192000" cy="720000"/>
          </a:xfrm>
          <a:prstGeom prst="rect">
            <a:avLst/>
          </a:prstGeom>
          <a:gradFill flip="none" rotWithShape="1">
            <a:gsLst>
              <a:gs pos="0">
                <a:srgbClr val="086AB3"/>
              </a:gs>
              <a:gs pos="100000">
                <a:srgbClr val="124180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1" name="Picture 10" descr="A sign with different colored arrows&#10;&#10;Description automatically generated with medium confidence">
            <a:extLst>
              <a:ext uri="{FF2B5EF4-FFF2-40B4-BE49-F238E27FC236}">
                <a16:creationId xmlns:a16="http://schemas.microsoft.com/office/drawing/2014/main" id="{32CCC0EA-9C3E-D36E-8311-4E912BC972D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103" y="3241255"/>
            <a:ext cx="2534528" cy="2767376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83A698B2-9C37-CFF6-23AA-CA096EFCEF1B}"/>
              </a:ext>
            </a:extLst>
          </p:cNvPr>
          <p:cNvSpPr txBox="1"/>
          <p:nvPr/>
        </p:nvSpPr>
        <p:spPr>
          <a:xfrm>
            <a:off x="329183" y="475403"/>
            <a:ext cx="48828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>
                <a:solidFill>
                  <a:schemeClr val="bg1"/>
                </a:solidFill>
                <a:latin typeface="Frutiger" panose="020B0602020204020204" pitchFamily="34" charset="0"/>
              </a:rPr>
              <a:t>Need help fast </a:t>
            </a:r>
          </a:p>
          <a:p>
            <a:r>
              <a:rPr lang="en-GB" dirty="0">
                <a:solidFill>
                  <a:schemeClr val="bg1"/>
                </a:solidFill>
                <a:latin typeface="Frutiger" panose="020B0602020204020204" pitchFamily="34" charset="0"/>
              </a:rPr>
              <a:t>and it isn’t life threatening?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ED47FB5-063B-7DA6-468C-6B3D5C65C850}"/>
              </a:ext>
            </a:extLst>
          </p:cNvPr>
          <p:cNvSpPr txBox="1"/>
          <p:nvPr/>
        </p:nvSpPr>
        <p:spPr>
          <a:xfrm>
            <a:off x="3295012" y="1623489"/>
            <a:ext cx="68822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>
                <a:solidFill>
                  <a:srgbClr val="086AB3"/>
                </a:solidFill>
                <a:latin typeface="Frutiger" panose="020B0602020204020204" pitchFamily="34" charset="0"/>
              </a:rPr>
              <a:t>If you need to be seen on the same day</a:t>
            </a:r>
          </a:p>
        </p:txBody>
      </p:sp>
      <p:sp>
        <p:nvSpPr>
          <p:cNvPr id="24" name="Right Triangle 23">
            <a:extLst>
              <a:ext uri="{FF2B5EF4-FFF2-40B4-BE49-F238E27FC236}">
                <a16:creationId xmlns:a16="http://schemas.microsoft.com/office/drawing/2014/main" id="{6A525F53-DBEF-5A4B-2881-4572811F08B1}"/>
              </a:ext>
            </a:extLst>
          </p:cNvPr>
          <p:cNvSpPr/>
          <p:nvPr/>
        </p:nvSpPr>
        <p:spPr>
          <a:xfrm flipV="1">
            <a:off x="0" y="0"/>
            <a:ext cx="3672000" cy="1872000"/>
          </a:xfrm>
          <a:prstGeom prst="rtTriangle">
            <a:avLst/>
          </a:prstGeom>
          <a:solidFill>
            <a:srgbClr val="005EB8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5" name="Right Triangle 24">
            <a:extLst>
              <a:ext uri="{FF2B5EF4-FFF2-40B4-BE49-F238E27FC236}">
                <a16:creationId xmlns:a16="http://schemas.microsoft.com/office/drawing/2014/main" id="{000650CD-E2EC-BE04-5330-FA0C5C4D2FE4}"/>
              </a:ext>
            </a:extLst>
          </p:cNvPr>
          <p:cNvSpPr>
            <a:spLocks noChangeAspect="1"/>
          </p:cNvSpPr>
          <p:nvPr/>
        </p:nvSpPr>
        <p:spPr>
          <a:xfrm flipH="1">
            <a:off x="6792000" y="3385057"/>
            <a:ext cx="5400000" cy="2752943"/>
          </a:xfrm>
          <a:prstGeom prst="rtTriangle">
            <a:avLst/>
          </a:prstGeom>
          <a:solidFill>
            <a:srgbClr val="AE2573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B485D7A-D977-E8F6-9EF4-245F2469C56B}"/>
              </a:ext>
            </a:extLst>
          </p:cNvPr>
          <p:cNvSpPr txBox="1"/>
          <p:nvPr/>
        </p:nvSpPr>
        <p:spPr>
          <a:xfrm>
            <a:off x="3295012" y="2253638"/>
            <a:ext cx="73577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>
                <a:latin typeface="Frutiger" panose="020B0602020204020204" pitchFamily="34" charset="0"/>
              </a:rPr>
              <a:t>Your practice or NHS 111 will recommend the right appointment: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75797F6B-E339-180A-231E-B88E8168F5A3}"/>
              </a:ext>
            </a:extLst>
          </p:cNvPr>
          <p:cNvSpPr txBox="1"/>
          <p:nvPr/>
        </p:nvSpPr>
        <p:spPr>
          <a:xfrm>
            <a:off x="3846812" y="2829067"/>
            <a:ext cx="28116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latin typeface="Frutiger" panose="020B0602020204020204" pitchFamily="34" charset="0"/>
              </a:rPr>
              <a:t>At the practice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183EE9A2-7830-D658-0A09-CBBDF49DC661}"/>
              </a:ext>
            </a:extLst>
          </p:cNvPr>
          <p:cNvSpPr txBox="1"/>
          <p:nvPr/>
        </p:nvSpPr>
        <p:spPr>
          <a:xfrm>
            <a:off x="3846812" y="3371268"/>
            <a:ext cx="53224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latin typeface="Frutiger" panose="020B0602020204020204" pitchFamily="34" charset="0"/>
              </a:rPr>
              <a:t>A pharmacy (under the Pharmacy First scheme)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1BD6F252-9A4C-C32B-B61A-CCA47513F6F1}"/>
              </a:ext>
            </a:extLst>
          </p:cNvPr>
          <p:cNvSpPr txBox="1"/>
          <p:nvPr/>
        </p:nvSpPr>
        <p:spPr>
          <a:xfrm>
            <a:off x="3846812" y="3842222"/>
            <a:ext cx="33016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latin typeface="Frutiger" panose="020B0602020204020204" pitchFamily="34" charset="0"/>
              </a:rPr>
              <a:t>An urgent treatment centre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61E09378-DF7C-6FB3-1959-CE7832B5B751}"/>
              </a:ext>
            </a:extLst>
          </p:cNvPr>
          <p:cNvSpPr txBox="1"/>
          <p:nvPr/>
        </p:nvSpPr>
        <p:spPr>
          <a:xfrm>
            <a:off x="3846812" y="4351197"/>
            <a:ext cx="439858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latin typeface="Frutiger" panose="020B0602020204020204" pitchFamily="34" charset="0"/>
              </a:rPr>
              <a:t>Another GP practice or health centre, including during evenings weekends and bank holidays.</a:t>
            </a:r>
          </a:p>
        </p:txBody>
      </p:sp>
      <p:pic>
        <p:nvPicPr>
          <p:cNvPr id="3" name="Picture 2" descr="A blue check mark in a circle&#10;&#10;Description automatically generated">
            <a:extLst>
              <a:ext uri="{FF2B5EF4-FFF2-40B4-BE49-F238E27FC236}">
                <a16:creationId xmlns:a16="http://schemas.microsoft.com/office/drawing/2014/main" id="{5DD8E347-7A5C-15C2-D79C-553DAACEE54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6830" y="2749785"/>
            <a:ext cx="489982" cy="432000"/>
          </a:xfrm>
          <a:prstGeom prst="rect">
            <a:avLst/>
          </a:prstGeom>
        </p:spPr>
      </p:pic>
      <p:pic>
        <p:nvPicPr>
          <p:cNvPr id="9" name="Picture 8" descr="A blue check mark in a circle&#10;&#10;Description automatically generated">
            <a:extLst>
              <a:ext uri="{FF2B5EF4-FFF2-40B4-BE49-F238E27FC236}">
                <a16:creationId xmlns:a16="http://schemas.microsoft.com/office/drawing/2014/main" id="{8807139F-C3E8-513E-2320-C0BA176E3A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6830" y="3308600"/>
            <a:ext cx="489982" cy="432000"/>
          </a:xfrm>
          <a:prstGeom prst="rect">
            <a:avLst/>
          </a:prstGeom>
        </p:spPr>
      </p:pic>
      <p:pic>
        <p:nvPicPr>
          <p:cNvPr id="12" name="Picture 11" descr="A blue check mark in a circle&#10;&#10;Description automatically generated">
            <a:extLst>
              <a:ext uri="{FF2B5EF4-FFF2-40B4-BE49-F238E27FC236}">
                <a16:creationId xmlns:a16="http://schemas.microsoft.com/office/drawing/2014/main" id="{EA215579-453D-7417-4A4F-A8631A0F22F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0343" y="3867033"/>
            <a:ext cx="489982" cy="432000"/>
          </a:xfrm>
          <a:prstGeom prst="rect">
            <a:avLst/>
          </a:prstGeom>
        </p:spPr>
      </p:pic>
      <p:pic>
        <p:nvPicPr>
          <p:cNvPr id="19" name="Picture 18" descr="A blue check mark in a circle&#10;&#10;Description automatically generated">
            <a:extLst>
              <a:ext uri="{FF2B5EF4-FFF2-40B4-BE49-F238E27FC236}">
                <a16:creationId xmlns:a16="http://schemas.microsoft.com/office/drawing/2014/main" id="{756BCBE7-83A9-32BB-73FE-05AE39C14BB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2086" y="4420764"/>
            <a:ext cx="489982" cy="432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81C562FD-183B-E618-24DC-E239E1AF653A}"/>
              </a:ext>
            </a:extLst>
          </p:cNvPr>
          <p:cNvSpPr txBox="1"/>
          <p:nvPr/>
        </p:nvSpPr>
        <p:spPr>
          <a:xfrm>
            <a:off x="2297958" y="6313334"/>
            <a:ext cx="759608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b="1" dirty="0">
                <a:solidFill>
                  <a:schemeClr val="bg1"/>
                </a:solidFill>
                <a:latin typeface="Frutiger" panose="020B0602020204020204" pitchFamily="34" charset="0"/>
              </a:rPr>
              <a:t>https://leicesterleicestershireandrutland.icb.nhs.uk/need-help-fast/</a:t>
            </a:r>
          </a:p>
        </p:txBody>
      </p:sp>
      <p:pic>
        <p:nvPicPr>
          <p:cNvPr id="22" name="Graphic 21">
            <a:extLst>
              <a:ext uri="{FF2B5EF4-FFF2-40B4-BE49-F238E27FC236}">
                <a16:creationId xmlns:a16="http://schemas.microsoft.com/office/drawing/2014/main" id="{C3E3C63B-3BDC-9AAD-42BA-01DE9C62676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783367" y="1671886"/>
            <a:ext cx="1440000" cy="14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451426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45DD91D-140A-2565-6982-F5398707787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black background with white text&#10;&#10;Description automatically generated">
            <a:extLst>
              <a:ext uri="{FF2B5EF4-FFF2-40B4-BE49-F238E27FC236}">
                <a16:creationId xmlns:a16="http://schemas.microsoft.com/office/drawing/2014/main" id="{E65791CC-FD88-6FD9-ED8C-F17EE113859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69829" y="115060"/>
            <a:ext cx="3529591" cy="1426467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06F2D035-066D-7219-21A4-09892D1089CA}"/>
              </a:ext>
            </a:extLst>
          </p:cNvPr>
          <p:cNvSpPr/>
          <p:nvPr/>
        </p:nvSpPr>
        <p:spPr>
          <a:xfrm>
            <a:off x="0" y="6138000"/>
            <a:ext cx="12192000" cy="720000"/>
          </a:xfrm>
          <a:prstGeom prst="rect">
            <a:avLst/>
          </a:prstGeom>
          <a:gradFill flip="none" rotWithShape="1">
            <a:gsLst>
              <a:gs pos="0">
                <a:srgbClr val="086AB3"/>
              </a:gs>
              <a:gs pos="100000">
                <a:srgbClr val="124180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1" name="Picture 10" descr="A sign with different colored arrows&#10;&#10;Description automatically generated with medium confidence">
            <a:extLst>
              <a:ext uri="{FF2B5EF4-FFF2-40B4-BE49-F238E27FC236}">
                <a16:creationId xmlns:a16="http://schemas.microsoft.com/office/drawing/2014/main" id="{D53EE3AB-BFE8-B1FF-8242-861F32FCC85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103" y="3241255"/>
            <a:ext cx="2534528" cy="2767376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246611B4-747A-3EC7-0266-B133B325DA88}"/>
              </a:ext>
            </a:extLst>
          </p:cNvPr>
          <p:cNvSpPr txBox="1"/>
          <p:nvPr/>
        </p:nvSpPr>
        <p:spPr>
          <a:xfrm>
            <a:off x="329183" y="475403"/>
            <a:ext cx="48828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>
                <a:solidFill>
                  <a:schemeClr val="bg1"/>
                </a:solidFill>
                <a:latin typeface="Frutiger" panose="020B0602020204020204" pitchFamily="34" charset="0"/>
              </a:rPr>
              <a:t>Need help fast </a:t>
            </a:r>
          </a:p>
          <a:p>
            <a:r>
              <a:rPr lang="en-GB" dirty="0">
                <a:solidFill>
                  <a:schemeClr val="bg1"/>
                </a:solidFill>
                <a:latin typeface="Frutiger" panose="020B0602020204020204" pitchFamily="34" charset="0"/>
              </a:rPr>
              <a:t>and it isn’t life threatening?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EB6F68B-9B1D-D792-9B67-D6390E6FA2D0}"/>
              </a:ext>
            </a:extLst>
          </p:cNvPr>
          <p:cNvSpPr txBox="1"/>
          <p:nvPr/>
        </p:nvSpPr>
        <p:spPr>
          <a:xfrm>
            <a:off x="3295012" y="1623489"/>
            <a:ext cx="73577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>
                <a:solidFill>
                  <a:srgbClr val="086AB3"/>
                </a:solidFill>
                <a:latin typeface="Frutiger" panose="020B0602020204020204" pitchFamily="34" charset="0"/>
              </a:rPr>
              <a:t>What’s new with same-day appointments?</a:t>
            </a:r>
          </a:p>
        </p:txBody>
      </p:sp>
      <p:sp>
        <p:nvSpPr>
          <p:cNvPr id="24" name="Right Triangle 23">
            <a:extLst>
              <a:ext uri="{FF2B5EF4-FFF2-40B4-BE49-F238E27FC236}">
                <a16:creationId xmlns:a16="http://schemas.microsoft.com/office/drawing/2014/main" id="{FBA804CE-959A-5674-3C22-5AA2B757A522}"/>
              </a:ext>
            </a:extLst>
          </p:cNvPr>
          <p:cNvSpPr/>
          <p:nvPr/>
        </p:nvSpPr>
        <p:spPr>
          <a:xfrm flipV="1">
            <a:off x="0" y="0"/>
            <a:ext cx="3672000" cy="1872000"/>
          </a:xfrm>
          <a:prstGeom prst="rtTriangle">
            <a:avLst/>
          </a:prstGeom>
          <a:solidFill>
            <a:srgbClr val="005EB8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5" name="Right Triangle 24">
            <a:extLst>
              <a:ext uri="{FF2B5EF4-FFF2-40B4-BE49-F238E27FC236}">
                <a16:creationId xmlns:a16="http://schemas.microsoft.com/office/drawing/2014/main" id="{4FF8F134-71E6-FE48-ABFD-8EF328649E76}"/>
              </a:ext>
            </a:extLst>
          </p:cNvPr>
          <p:cNvSpPr>
            <a:spLocks noChangeAspect="1"/>
          </p:cNvSpPr>
          <p:nvPr/>
        </p:nvSpPr>
        <p:spPr>
          <a:xfrm flipH="1">
            <a:off x="6792000" y="3385057"/>
            <a:ext cx="5400000" cy="2752943"/>
          </a:xfrm>
          <a:prstGeom prst="rtTriangle">
            <a:avLst/>
          </a:prstGeom>
          <a:solidFill>
            <a:srgbClr val="AE2573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12BA1D1A-E864-FC2A-C993-C0E0F8D4B0D8}"/>
              </a:ext>
            </a:extLst>
          </p:cNvPr>
          <p:cNvSpPr txBox="1"/>
          <p:nvPr/>
        </p:nvSpPr>
        <p:spPr>
          <a:xfrm>
            <a:off x="3913238" y="3332774"/>
            <a:ext cx="53224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latin typeface="Frutiger" panose="020B0602020204020204" pitchFamily="34" charset="0"/>
              </a:rPr>
              <a:t>More Pharmacy First appointments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3D0DA3DA-F9E5-513B-7E51-0348F99F4775}"/>
              </a:ext>
            </a:extLst>
          </p:cNvPr>
          <p:cNvSpPr txBox="1"/>
          <p:nvPr/>
        </p:nvSpPr>
        <p:spPr>
          <a:xfrm>
            <a:off x="3913238" y="3990239"/>
            <a:ext cx="648806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latin typeface="Frutiger" panose="020B0602020204020204" pitchFamily="34" charset="0"/>
              </a:rPr>
              <a:t>More appointment locations across </a:t>
            </a:r>
            <a:r>
              <a:rPr lang="en-GB" dirty="0" err="1">
                <a:latin typeface="Frutiger" panose="020B0602020204020204" pitchFamily="34" charset="0"/>
              </a:rPr>
              <a:t>Leicester,</a:t>
            </a:r>
            <a:r>
              <a:rPr lang="en-GB" dirty="0">
                <a:latin typeface="Frutiger" panose="020B0602020204020204" pitchFamily="34" charset="0"/>
              </a:rPr>
              <a:t> Leicestershire and Rutland, including </a:t>
            </a:r>
            <a:r>
              <a:rPr lang="en-GB" dirty="0" err="1">
                <a:latin typeface="Frutiger" panose="020B0602020204020204" pitchFamily="34" charset="0"/>
              </a:rPr>
              <a:t>acrossduring</a:t>
            </a:r>
            <a:r>
              <a:rPr lang="en-GB" dirty="0">
                <a:latin typeface="Frutiger" panose="020B0602020204020204" pitchFamily="34" charset="0"/>
              </a:rPr>
              <a:t> evenings, weekends and bank holidays</a:t>
            </a:r>
          </a:p>
        </p:txBody>
      </p:sp>
      <p:pic>
        <p:nvPicPr>
          <p:cNvPr id="3" name="Picture 2" descr="A blue check mark in a circle&#10;&#10;Description automatically generated">
            <a:extLst>
              <a:ext uri="{FF2B5EF4-FFF2-40B4-BE49-F238E27FC236}">
                <a16:creationId xmlns:a16="http://schemas.microsoft.com/office/drawing/2014/main" id="{6B691CEB-B586-0764-4734-B9AD9B0328B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5974" y="2439410"/>
            <a:ext cx="489982" cy="432000"/>
          </a:xfrm>
          <a:prstGeom prst="rect">
            <a:avLst/>
          </a:prstGeom>
        </p:spPr>
      </p:pic>
      <p:pic>
        <p:nvPicPr>
          <p:cNvPr id="9" name="Picture 8" descr="A blue check mark in a circle&#10;&#10;Description automatically generated">
            <a:extLst>
              <a:ext uri="{FF2B5EF4-FFF2-40B4-BE49-F238E27FC236}">
                <a16:creationId xmlns:a16="http://schemas.microsoft.com/office/drawing/2014/main" id="{EA626CDE-C2C0-3787-BE29-8351B48938D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5974" y="3299759"/>
            <a:ext cx="489982" cy="432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3F25DB41-209C-1BBC-C7EA-BF3C8F05685A}"/>
              </a:ext>
            </a:extLst>
          </p:cNvPr>
          <p:cNvSpPr txBox="1"/>
          <p:nvPr/>
        </p:nvSpPr>
        <p:spPr>
          <a:xfrm>
            <a:off x="2297958" y="6313334"/>
            <a:ext cx="759608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b="1" dirty="0">
                <a:solidFill>
                  <a:schemeClr val="bg1"/>
                </a:solidFill>
                <a:latin typeface="Frutiger" panose="020B0602020204020204" pitchFamily="34" charset="0"/>
              </a:rPr>
              <a:t>https://leicesterleicestershireandrutland.icb.nhs.uk/need-help-fast/</a:t>
            </a:r>
          </a:p>
        </p:txBody>
      </p:sp>
      <p:pic>
        <p:nvPicPr>
          <p:cNvPr id="22" name="Graphic 21">
            <a:extLst>
              <a:ext uri="{FF2B5EF4-FFF2-40B4-BE49-F238E27FC236}">
                <a16:creationId xmlns:a16="http://schemas.microsoft.com/office/drawing/2014/main" id="{A1163DD9-B760-8A77-6B5D-F66AD3CFFD6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783367" y="1671886"/>
            <a:ext cx="1440000" cy="14400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1212F56D-1DF4-201B-CC13-25FF712990D1}"/>
              </a:ext>
            </a:extLst>
          </p:cNvPr>
          <p:cNvSpPr txBox="1"/>
          <p:nvPr/>
        </p:nvSpPr>
        <p:spPr>
          <a:xfrm>
            <a:off x="3913238" y="2393742"/>
            <a:ext cx="663893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latin typeface="Frutiger" panose="020B0602020204020204" pitchFamily="34" charset="0"/>
              </a:rPr>
              <a:t>Broader variety of appointments across pharmacies, </a:t>
            </a:r>
          </a:p>
          <a:p>
            <a:r>
              <a:rPr lang="en-GB" dirty="0">
                <a:latin typeface="Frutiger" panose="020B0602020204020204" pitchFamily="34" charset="0"/>
              </a:rPr>
              <a:t>GP practices and health centres</a:t>
            </a:r>
          </a:p>
        </p:txBody>
      </p:sp>
      <p:pic>
        <p:nvPicPr>
          <p:cNvPr id="8" name="Picture 7" descr="A blue check mark in a circle&#10;&#10;Description automatically generated">
            <a:extLst>
              <a:ext uri="{FF2B5EF4-FFF2-40B4-BE49-F238E27FC236}">
                <a16:creationId xmlns:a16="http://schemas.microsoft.com/office/drawing/2014/main" id="{D5EE147D-68D6-CB08-CE54-3A207EDC40F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5974" y="4090320"/>
            <a:ext cx="489982" cy="4320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E662BBF8-8021-BE74-AE8E-E9E005160C51}"/>
              </a:ext>
            </a:extLst>
          </p:cNvPr>
          <p:cNvSpPr txBox="1"/>
          <p:nvPr/>
        </p:nvSpPr>
        <p:spPr>
          <a:xfrm>
            <a:off x="3913238" y="4984138"/>
            <a:ext cx="51164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latin typeface="Frutiger" panose="020B0602020204020204" pitchFamily="34" charset="0"/>
              </a:rPr>
              <a:t>Booked appointments only via GP practices and NHS 111</a:t>
            </a:r>
          </a:p>
        </p:txBody>
      </p:sp>
      <p:pic>
        <p:nvPicPr>
          <p:cNvPr id="10" name="Picture 9" descr="A blue check mark in a circle&#10;&#10;Description automatically generated">
            <a:extLst>
              <a:ext uri="{FF2B5EF4-FFF2-40B4-BE49-F238E27FC236}">
                <a16:creationId xmlns:a16="http://schemas.microsoft.com/office/drawing/2014/main" id="{84A42D24-D48C-1886-7194-9F16CAA7F54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5974" y="5088368"/>
            <a:ext cx="489982" cy="43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125465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8FA9B7B-933D-A8D1-F6D8-775B9B2302A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black background with white text&#10;&#10;Description automatically generated">
            <a:extLst>
              <a:ext uri="{FF2B5EF4-FFF2-40B4-BE49-F238E27FC236}">
                <a16:creationId xmlns:a16="http://schemas.microsoft.com/office/drawing/2014/main" id="{6D9E3D3B-6A9B-B79E-5EAC-9E7E8BAD861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69829" y="115060"/>
            <a:ext cx="3529591" cy="1426467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24A57248-8E68-1865-4FF0-70294BB8C23A}"/>
              </a:ext>
            </a:extLst>
          </p:cNvPr>
          <p:cNvSpPr/>
          <p:nvPr/>
        </p:nvSpPr>
        <p:spPr>
          <a:xfrm>
            <a:off x="0" y="6138000"/>
            <a:ext cx="12192000" cy="720000"/>
          </a:xfrm>
          <a:prstGeom prst="rect">
            <a:avLst/>
          </a:prstGeom>
          <a:gradFill flip="none" rotWithShape="1">
            <a:gsLst>
              <a:gs pos="0">
                <a:srgbClr val="086AB3"/>
              </a:gs>
              <a:gs pos="100000">
                <a:srgbClr val="124180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1" name="Picture 10" descr="A sign with different colored arrows&#10;&#10;Description automatically generated with medium confidence">
            <a:extLst>
              <a:ext uri="{FF2B5EF4-FFF2-40B4-BE49-F238E27FC236}">
                <a16:creationId xmlns:a16="http://schemas.microsoft.com/office/drawing/2014/main" id="{44ED4291-5672-6605-D85E-6467D6E28E5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5583" y="3256783"/>
            <a:ext cx="2680834" cy="2927124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EBA29C9D-AE40-0054-D452-83961111E0F9}"/>
              </a:ext>
            </a:extLst>
          </p:cNvPr>
          <p:cNvSpPr txBox="1"/>
          <p:nvPr/>
        </p:nvSpPr>
        <p:spPr>
          <a:xfrm>
            <a:off x="329183" y="475403"/>
            <a:ext cx="48828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>
                <a:solidFill>
                  <a:schemeClr val="bg1"/>
                </a:solidFill>
                <a:latin typeface="Frutiger" panose="020B0602020204020204" pitchFamily="34" charset="0"/>
              </a:rPr>
              <a:t>Need help fast </a:t>
            </a:r>
          </a:p>
          <a:p>
            <a:r>
              <a:rPr lang="en-GB" dirty="0">
                <a:solidFill>
                  <a:schemeClr val="bg1"/>
                </a:solidFill>
                <a:latin typeface="Frutiger" panose="020B0602020204020204" pitchFamily="34" charset="0"/>
              </a:rPr>
              <a:t>and it isn’t life threatening?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6A7806A-5A30-16C3-A54F-A1953936A365}"/>
              </a:ext>
            </a:extLst>
          </p:cNvPr>
          <p:cNvSpPr txBox="1"/>
          <p:nvPr/>
        </p:nvSpPr>
        <p:spPr>
          <a:xfrm>
            <a:off x="3295012" y="1567241"/>
            <a:ext cx="56019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b="1" dirty="0">
                <a:solidFill>
                  <a:srgbClr val="086AB3"/>
                </a:solidFill>
                <a:latin typeface="Frutiger" panose="020B0602020204020204" pitchFamily="34" charset="0"/>
              </a:rPr>
              <a:t>Want to know more?</a:t>
            </a:r>
          </a:p>
        </p:txBody>
      </p:sp>
      <p:sp>
        <p:nvSpPr>
          <p:cNvPr id="24" name="Right Triangle 23">
            <a:extLst>
              <a:ext uri="{FF2B5EF4-FFF2-40B4-BE49-F238E27FC236}">
                <a16:creationId xmlns:a16="http://schemas.microsoft.com/office/drawing/2014/main" id="{B553D298-52C9-1243-8F22-81B6E97D8E39}"/>
              </a:ext>
            </a:extLst>
          </p:cNvPr>
          <p:cNvSpPr/>
          <p:nvPr/>
        </p:nvSpPr>
        <p:spPr>
          <a:xfrm flipV="1">
            <a:off x="0" y="0"/>
            <a:ext cx="3672000" cy="1872000"/>
          </a:xfrm>
          <a:prstGeom prst="rtTriangle">
            <a:avLst/>
          </a:prstGeom>
          <a:solidFill>
            <a:srgbClr val="005EB8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5" name="Right Triangle 24">
            <a:extLst>
              <a:ext uri="{FF2B5EF4-FFF2-40B4-BE49-F238E27FC236}">
                <a16:creationId xmlns:a16="http://schemas.microsoft.com/office/drawing/2014/main" id="{1A46FE0F-3563-D5EF-D58C-08057249FA55}"/>
              </a:ext>
            </a:extLst>
          </p:cNvPr>
          <p:cNvSpPr>
            <a:spLocks noChangeAspect="1"/>
          </p:cNvSpPr>
          <p:nvPr/>
        </p:nvSpPr>
        <p:spPr>
          <a:xfrm flipH="1">
            <a:off x="6792000" y="3385057"/>
            <a:ext cx="5400000" cy="2752943"/>
          </a:xfrm>
          <a:prstGeom prst="rtTriangle">
            <a:avLst/>
          </a:prstGeom>
          <a:solidFill>
            <a:srgbClr val="AE2573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2" name="Graphic 11">
            <a:extLst>
              <a:ext uri="{FF2B5EF4-FFF2-40B4-BE49-F238E27FC236}">
                <a16:creationId xmlns:a16="http://schemas.microsoft.com/office/drawing/2014/main" id="{3989556F-224C-2600-669B-66453862BFA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341259" y="4019118"/>
            <a:ext cx="1800000" cy="1800000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F820698B-1794-FAB5-93E2-3BC3D1F8043D}"/>
              </a:ext>
            </a:extLst>
          </p:cNvPr>
          <p:cNvSpPr txBox="1"/>
          <p:nvPr/>
        </p:nvSpPr>
        <p:spPr>
          <a:xfrm>
            <a:off x="341259" y="2391991"/>
            <a:ext cx="1150948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2800" b="1" dirty="0">
                <a:solidFill>
                  <a:srgbClr val="086AB3"/>
                </a:solidFill>
                <a:latin typeface="Frutiger" panose="020B0602020204020204" pitchFamily="34" charset="0"/>
              </a:rPr>
              <a:t>https://leicesterleicestershireandrutland.icb.nhs.uk/need-help-fast/</a:t>
            </a:r>
          </a:p>
        </p:txBody>
      </p:sp>
    </p:spTree>
    <p:extLst>
      <p:ext uri="{BB962C8B-B14F-4D97-AF65-F5344CB8AC3E}">
        <p14:creationId xmlns:p14="http://schemas.microsoft.com/office/powerpoint/2010/main" val="197074237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6410129-154D-27B9-C8E2-9496FDD046B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black background with white text&#10;&#10;Description automatically generated">
            <a:extLst>
              <a:ext uri="{FF2B5EF4-FFF2-40B4-BE49-F238E27FC236}">
                <a16:creationId xmlns:a16="http://schemas.microsoft.com/office/drawing/2014/main" id="{FB3F344C-9801-603E-7D0C-580A1F90309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69829" y="115060"/>
            <a:ext cx="3529591" cy="1426467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E7C63A16-B3FF-90EA-250A-E3FF7E62DE3A}"/>
              </a:ext>
            </a:extLst>
          </p:cNvPr>
          <p:cNvSpPr/>
          <p:nvPr/>
        </p:nvSpPr>
        <p:spPr>
          <a:xfrm>
            <a:off x="0" y="6138000"/>
            <a:ext cx="12192000" cy="720000"/>
          </a:xfrm>
          <a:prstGeom prst="rect">
            <a:avLst/>
          </a:prstGeom>
          <a:gradFill flip="none" rotWithShape="1">
            <a:gsLst>
              <a:gs pos="0">
                <a:srgbClr val="086AB3"/>
              </a:gs>
              <a:gs pos="100000">
                <a:srgbClr val="124180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27A29743-E431-C882-5506-87967315D46E}"/>
              </a:ext>
            </a:extLst>
          </p:cNvPr>
          <p:cNvSpPr txBox="1"/>
          <p:nvPr/>
        </p:nvSpPr>
        <p:spPr>
          <a:xfrm>
            <a:off x="329183" y="475403"/>
            <a:ext cx="48828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>
                <a:solidFill>
                  <a:schemeClr val="bg1"/>
                </a:solidFill>
                <a:latin typeface="Frutiger" panose="020B0602020204020204" pitchFamily="34" charset="0"/>
              </a:rPr>
              <a:t>Need help fast </a:t>
            </a:r>
          </a:p>
          <a:p>
            <a:r>
              <a:rPr lang="en-GB" dirty="0">
                <a:solidFill>
                  <a:schemeClr val="bg1"/>
                </a:solidFill>
                <a:latin typeface="Frutiger" panose="020B0602020204020204" pitchFamily="34" charset="0"/>
              </a:rPr>
              <a:t>and it isn’t life threatening?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408219A-3592-A4B5-A395-4777555958C7}"/>
              </a:ext>
            </a:extLst>
          </p:cNvPr>
          <p:cNvSpPr txBox="1"/>
          <p:nvPr/>
        </p:nvSpPr>
        <p:spPr>
          <a:xfrm>
            <a:off x="2203735" y="1349445"/>
            <a:ext cx="778453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b="1" dirty="0">
                <a:solidFill>
                  <a:srgbClr val="086AB3"/>
                </a:solidFill>
                <a:latin typeface="Frutiger" panose="020B0602020204020204" pitchFamily="34" charset="0"/>
              </a:rPr>
              <a:t>Share your views and experiences, </a:t>
            </a:r>
          </a:p>
          <a:p>
            <a:pPr algn="ctr"/>
            <a:r>
              <a:rPr lang="en-GB" sz="2800" b="1" dirty="0">
                <a:solidFill>
                  <a:srgbClr val="086AB3"/>
                </a:solidFill>
                <a:latin typeface="Frutiger" panose="020B0602020204020204" pitchFamily="34" charset="0"/>
              </a:rPr>
              <a:t>to help us improve services</a:t>
            </a:r>
          </a:p>
        </p:txBody>
      </p:sp>
      <p:sp>
        <p:nvSpPr>
          <p:cNvPr id="24" name="Right Triangle 23">
            <a:extLst>
              <a:ext uri="{FF2B5EF4-FFF2-40B4-BE49-F238E27FC236}">
                <a16:creationId xmlns:a16="http://schemas.microsoft.com/office/drawing/2014/main" id="{5F497F90-D971-B39D-89E7-D29A9D9DA376}"/>
              </a:ext>
            </a:extLst>
          </p:cNvPr>
          <p:cNvSpPr/>
          <p:nvPr/>
        </p:nvSpPr>
        <p:spPr>
          <a:xfrm flipV="1">
            <a:off x="0" y="0"/>
            <a:ext cx="3672000" cy="1872000"/>
          </a:xfrm>
          <a:prstGeom prst="rtTriangle">
            <a:avLst/>
          </a:prstGeom>
          <a:solidFill>
            <a:srgbClr val="005EB8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5" name="Right Triangle 24">
            <a:extLst>
              <a:ext uri="{FF2B5EF4-FFF2-40B4-BE49-F238E27FC236}">
                <a16:creationId xmlns:a16="http://schemas.microsoft.com/office/drawing/2014/main" id="{F0722EF7-CEE4-7A57-D929-80C897BA2B4E}"/>
              </a:ext>
            </a:extLst>
          </p:cNvPr>
          <p:cNvSpPr>
            <a:spLocks noChangeAspect="1"/>
          </p:cNvSpPr>
          <p:nvPr/>
        </p:nvSpPr>
        <p:spPr>
          <a:xfrm flipH="1">
            <a:off x="6792000" y="3385057"/>
            <a:ext cx="5400000" cy="2752943"/>
          </a:xfrm>
          <a:prstGeom prst="rtTriangle">
            <a:avLst/>
          </a:prstGeom>
          <a:solidFill>
            <a:srgbClr val="AE2573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2" name="Picture 1" descr="A sign with different colored arrows&#10;&#10;Description automatically generated with medium confidence">
            <a:extLst>
              <a:ext uri="{FF2B5EF4-FFF2-40B4-BE49-F238E27FC236}">
                <a16:creationId xmlns:a16="http://schemas.microsoft.com/office/drawing/2014/main" id="{8C7B4034-17F7-DEEA-05A9-CECE675357E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071" y="3949317"/>
            <a:ext cx="1746630" cy="1907092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69C3ED5F-3884-EB26-3669-CECF53830763}"/>
              </a:ext>
            </a:extLst>
          </p:cNvPr>
          <p:cNvSpPr txBox="1"/>
          <p:nvPr/>
        </p:nvSpPr>
        <p:spPr>
          <a:xfrm>
            <a:off x="1483614" y="4954509"/>
            <a:ext cx="657540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latin typeface="Frutiger" panose="020B0602020204020204" pitchFamily="34" charset="0"/>
              </a:rPr>
              <a:t>Write to us at Freepost Plus RUEE-ZAUY-BXEG, Same Day Questionnaire, NHS LLR ICB, Room G30, Pen Lloyd Building, County Hall, Glenfield, </a:t>
            </a:r>
            <a:r>
              <a:rPr lang="en-GB" dirty="0" err="1">
                <a:latin typeface="Frutiger" panose="020B0602020204020204" pitchFamily="34" charset="0"/>
              </a:rPr>
              <a:t>Leicester,</a:t>
            </a:r>
            <a:r>
              <a:rPr lang="en-GB" dirty="0">
                <a:latin typeface="Frutiger" panose="020B0602020204020204" pitchFamily="34" charset="0"/>
              </a:rPr>
              <a:t> LE3 8TB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528EEFA-8878-9B67-B63C-E098160C8A0F}"/>
              </a:ext>
            </a:extLst>
          </p:cNvPr>
          <p:cNvSpPr txBox="1"/>
          <p:nvPr/>
        </p:nvSpPr>
        <p:spPr>
          <a:xfrm>
            <a:off x="883485" y="6247379"/>
            <a:ext cx="1042503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b="1" dirty="0">
                <a:solidFill>
                  <a:schemeClr val="bg1"/>
                </a:solidFill>
                <a:latin typeface="Frutiger" panose="020B0602020204020204" pitchFamily="34" charset="0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www.leicesterleicestershireandrutland.icb.nhs.uk/be-involved/need-help-fast-engagement/</a:t>
            </a:r>
            <a:endParaRPr lang="en-GB" b="1" dirty="0">
              <a:solidFill>
                <a:schemeClr val="bg1"/>
              </a:solidFill>
              <a:latin typeface="Frutiger" panose="020B060202020402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DB59698-82EA-A291-2CE8-9068B6567E79}"/>
              </a:ext>
            </a:extLst>
          </p:cNvPr>
          <p:cNvSpPr txBox="1"/>
          <p:nvPr/>
        </p:nvSpPr>
        <p:spPr>
          <a:xfrm>
            <a:off x="2049726" y="2300631"/>
            <a:ext cx="809254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2400" b="1" dirty="0">
                <a:latin typeface="Frutiger" panose="020B0602020204020204" pitchFamily="34" charset="0"/>
              </a:rPr>
              <a:t>Fill in our </a:t>
            </a:r>
            <a:r>
              <a:rPr lang="en-GB" sz="2000" b="1" dirty="0">
                <a:latin typeface="Frutiger" panose="020B0602020204020204" pitchFamily="34" charset="0"/>
              </a:rPr>
              <a:t>questionnaire</a:t>
            </a:r>
            <a:r>
              <a:rPr lang="en-GB" sz="2400" b="1" dirty="0">
                <a:latin typeface="Frutiger" panose="020B0602020204020204" pitchFamily="34" charset="0"/>
              </a:rPr>
              <a:t> by Sunday 7 December 2025</a:t>
            </a:r>
          </a:p>
        </p:txBody>
      </p:sp>
      <p:pic>
        <p:nvPicPr>
          <p:cNvPr id="15" name="Picture 14" descr="A black background with a black square&#10;&#10;Description automatically generated with medium confidence">
            <a:extLst>
              <a:ext uri="{FF2B5EF4-FFF2-40B4-BE49-F238E27FC236}">
                <a16:creationId xmlns:a16="http://schemas.microsoft.com/office/drawing/2014/main" id="{657BDB0F-8EF2-6514-D2C9-2630B8C8363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4557" b="90059"/>
          <a:stretch/>
        </p:blipFill>
        <p:spPr>
          <a:xfrm>
            <a:off x="929139" y="2991880"/>
            <a:ext cx="554475" cy="540000"/>
          </a:xfrm>
          <a:prstGeom prst="rect">
            <a:avLst/>
          </a:prstGeom>
        </p:spPr>
      </p:pic>
      <p:pic>
        <p:nvPicPr>
          <p:cNvPr id="17" name="Picture 16" descr="A blue circle with white envelope in the middle&#10;&#10;Description automatically generated">
            <a:extLst>
              <a:ext uri="{FF2B5EF4-FFF2-40B4-BE49-F238E27FC236}">
                <a16:creationId xmlns:a16="http://schemas.microsoft.com/office/drawing/2014/main" id="{E6873843-C149-9AF3-556C-C5C4A49EADD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3481" y="4946108"/>
            <a:ext cx="539440" cy="540000"/>
          </a:xfrm>
          <a:prstGeom prst="rect">
            <a:avLst/>
          </a:prstGeom>
        </p:spPr>
      </p:pic>
      <p:pic>
        <p:nvPicPr>
          <p:cNvPr id="20" name="Picture 19" descr="A purple circle with a white and black circle with a white letter in it&#10;&#10;Description automatically generated">
            <a:extLst>
              <a:ext uri="{FF2B5EF4-FFF2-40B4-BE49-F238E27FC236}">
                <a16:creationId xmlns:a16="http://schemas.microsoft.com/office/drawing/2014/main" id="{0FA88972-69CA-909C-A1CB-345615453155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3485" y="3644837"/>
            <a:ext cx="540000" cy="540000"/>
          </a:xfrm>
          <a:prstGeom prst="rect">
            <a:avLst/>
          </a:prstGeom>
        </p:spPr>
      </p:pic>
      <p:pic>
        <p:nvPicPr>
          <p:cNvPr id="22" name="Picture 21" descr="A white phone logo in a pink circle&#10;&#10;Description automatically generated">
            <a:extLst>
              <a:ext uri="{FF2B5EF4-FFF2-40B4-BE49-F238E27FC236}">
                <a16:creationId xmlns:a16="http://schemas.microsoft.com/office/drawing/2014/main" id="{1271ECF9-EC70-A996-C34B-FB13CC9A323A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3485" y="4294216"/>
            <a:ext cx="539436" cy="540000"/>
          </a:xfrm>
          <a:prstGeom prst="rect">
            <a:avLst/>
          </a:prstGeom>
        </p:spPr>
      </p:pic>
      <p:sp>
        <p:nvSpPr>
          <p:cNvPr id="26" name="TextBox 25">
            <a:extLst>
              <a:ext uri="{FF2B5EF4-FFF2-40B4-BE49-F238E27FC236}">
                <a16:creationId xmlns:a16="http://schemas.microsoft.com/office/drawing/2014/main" id="{ECE6B083-E176-772E-90A6-6BC0D2D5D532}"/>
              </a:ext>
            </a:extLst>
          </p:cNvPr>
          <p:cNvSpPr txBox="1"/>
          <p:nvPr/>
        </p:nvSpPr>
        <p:spPr>
          <a:xfrm>
            <a:off x="1483614" y="2926313"/>
            <a:ext cx="1036701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dirty="0">
                <a:latin typeface="Frutiger" panose="020B0602020204020204" pitchFamily="34" charset="0"/>
              </a:rPr>
              <a:t>Complete the questionnaire online:</a:t>
            </a:r>
          </a:p>
          <a:p>
            <a:r>
              <a:rPr lang="en-GB" dirty="0">
                <a:latin typeface="Frutiger" panose="020B0602020204020204" pitchFamily="34" charset="0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www.leicesterleicestershireandrutland.icb.nhs.uk/be-involved/need-help-fast-engagement/</a:t>
            </a:r>
            <a:endParaRPr lang="en-GB" dirty="0">
              <a:latin typeface="Frutiger" panose="020B0602020204020204" pitchFamily="34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EECAA09E-032A-ECBD-456D-51A0B3D053BE}"/>
              </a:ext>
            </a:extLst>
          </p:cNvPr>
          <p:cNvSpPr txBox="1"/>
          <p:nvPr/>
        </p:nvSpPr>
        <p:spPr>
          <a:xfrm>
            <a:off x="1483614" y="3707214"/>
            <a:ext cx="609447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dirty="0">
                <a:latin typeface="Frutiger" panose="020B0602020204020204" pitchFamily="34" charset="0"/>
              </a:rPr>
              <a:t>Email your views to: </a:t>
            </a:r>
            <a:r>
              <a:rPr lang="en-GB" dirty="0">
                <a:latin typeface="Frutiger" panose="020B0602020204020204" pitchFamily="34" charset="0"/>
                <a:hlinkClick r:id="rId9"/>
              </a:rPr>
              <a:t>llricb-llr.beinvolved@nhs.net</a:t>
            </a:r>
            <a:endParaRPr lang="en-GB" dirty="0">
              <a:latin typeface="Frutiger" panose="020B0602020204020204" pitchFamily="34" charset="0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E60B4155-3636-3504-A582-BC484CC743F3}"/>
              </a:ext>
            </a:extLst>
          </p:cNvPr>
          <p:cNvSpPr txBox="1"/>
          <p:nvPr/>
        </p:nvSpPr>
        <p:spPr>
          <a:xfrm>
            <a:off x="1483614" y="4274287"/>
            <a:ext cx="753237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dirty="0">
                <a:latin typeface="Frutiger" panose="020B0602020204020204" pitchFamily="34" charset="0"/>
              </a:rPr>
              <a:t>Call 0116 295 7532 to receive a paper copy of the questionnaire or information in another format</a:t>
            </a:r>
          </a:p>
        </p:txBody>
      </p:sp>
      <p:pic>
        <p:nvPicPr>
          <p:cNvPr id="32" name="Picture 31" descr="A qr code with a white background&#10;&#10;Description automatically generated">
            <a:extLst>
              <a:ext uri="{FF2B5EF4-FFF2-40B4-BE49-F238E27FC236}">
                <a16:creationId xmlns:a16="http://schemas.microsoft.com/office/drawing/2014/main" id="{5AB6698F-A627-EFC9-4735-838AEC0B1115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868" y="530743"/>
            <a:ext cx="1800000" cy="18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193728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Metadata/LabelInfo.xml><?xml version="1.0" encoding="utf-8"?>
<clbl:labelList xmlns:clbl="http://schemas.microsoft.com/office/2020/mipLabelMetadata">
  <clbl:label id="{37c354b2-85b0-47f5-b222-07b48d774ee3}" enabled="0" method="" siteId="{37c354b2-85b0-47f5-b222-07b48d774ee3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1380</TotalTime>
  <Words>602</Words>
  <Application>Microsoft Office PowerPoint</Application>
  <PresentationFormat>Widescreen</PresentationFormat>
  <Paragraphs>74</Paragraphs>
  <Slides>9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4" baseType="lpstr">
      <vt:lpstr>Aptos</vt:lpstr>
      <vt:lpstr>Aptos Display</vt:lpstr>
      <vt:lpstr>Arial</vt:lpstr>
      <vt:lpstr>Frutiger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MCCLENNON, Melanie (NHS LEICESTER, LEICESTERSHIRE AND RUTLAND ICB - 04C)</dc:creator>
  <cp:lastModifiedBy>MCCLENNON, Melanie (NHS LEICESTER, LEICESTERSHIRE AND RUTLAND ICB - 04C)</cp:lastModifiedBy>
  <cp:revision>2</cp:revision>
  <dcterms:created xsi:type="dcterms:W3CDTF">2025-09-08T16:34:44Z</dcterms:created>
  <dcterms:modified xsi:type="dcterms:W3CDTF">2026-03-24T19:44:27Z</dcterms:modified>
</cp:coreProperties>
</file>