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4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39"/>
    <a:srgbClr val="AE2573"/>
    <a:srgbClr val="086AB3"/>
    <a:srgbClr val="005EB8"/>
    <a:srgbClr val="124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ENNON, Melanie (NHS LEICESTER, LEICESTERSHIRE AND RUTLAND ICB - 04C)" userId="296550f6-6d67-44a2-8236-7758ca8e4ad0" providerId="ADAL" clId="{CC169E63-6BEF-4ED3-8A71-48C90BE9325B}"/>
    <pc:docChg chg="modSld">
      <pc:chgData name="MCCLENNON, Melanie (NHS LEICESTER, LEICESTERSHIRE AND RUTLAND ICB - 04C)" userId="296550f6-6d67-44a2-8236-7758ca8e4ad0" providerId="ADAL" clId="{CC169E63-6BEF-4ED3-8A71-48C90BE9325B}" dt="2026-03-26T18:25:25.253" v="0" actId="20577"/>
      <pc:docMkLst>
        <pc:docMk/>
      </pc:docMkLst>
      <pc:sldChg chg="modSp mod">
        <pc:chgData name="MCCLENNON, Melanie (NHS LEICESTER, LEICESTERSHIRE AND RUTLAND ICB - 04C)" userId="296550f6-6d67-44a2-8236-7758ca8e4ad0" providerId="ADAL" clId="{CC169E63-6BEF-4ED3-8A71-48C90BE9325B}" dt="2026-03-26T18:25:25.253" v="0" actId="20577"/>
        <pc:sldMkLst>
          <pc:docMk/>
          <pc:sldMk cId="1229450641" sldId="259"/>
        </pc:sldMkLst>
        <pc:spChg chg="mod">
          <ac:chgData name="MCCLENNON, Melanie (NHS LEICESTER, LEICESTERSHIRE AND RUTLAND ICB - 04C)" userId="296550f6-6d67-44a2-8236-7758ca8e4ad0" providerId="ADAL" clId="{CC169E63-6BEF-4ED3-8A71-48C90BE9325B}" dt="2026-03-26T18:25:25.253" v="0" actId="20577"/>
          <ac:spMkLst>
            <pc:docMk/>
            <pc:sldMk cId="1229450641" sldId="259"/>
            <ac:spMk id="20" creationId="{4F8DCBA8-9101-2F41-E43E-319EDE77FF87}"/>
          </ac:spMkLst>
        </pc:spChg>
      </pc:sldChg>
    </pc:docChg>
  </pc:docChgLst>
  <pc:docChgLst>
    <pc:chgData name="MCCLENNON, Melanie (NHS LEICESTER, LEICESTERSHIRE AND RUTLAND ICB - 04C)" userId="296550f6-6d67-44a2-8236-7758ca8e4ad0" providerId="ADAL" clId="{79E1C80E-2AA9-4B29-A7B8-5024540B98EF}"/>
    <pc:docChg chg="modSld">
      <pc:chgData name="MCCLENNON, Melanie (NHS LEICESTER, LEICESTERSHIRE AND RUTLAND ICB - 04C)" userId="296550f6-6d67-44a2-8236-7758ca8e4ad0" providerId="ADAL" clId="{79E1C80E-2AA9-4B29-A7B8-5024540B98EF}" dt="2026-03-23T14:33:45.013" v="10" actId="1076"/>
      <pc:docMkLst>
        <pc:docMk/>
      </pc:docMkLst>
      <pc:sldChg chg="modSp mod">
        <pc:chgData name="MCCLENNON, Melanie (NHS LEICESTER, LEICESTERSHIRE AND RUTLAND ICB - 04C)" userId="296550f6-6d67-44a2-8236-7758ca8e4ad0" providerId="ADAL" clId="{79E1C80E-2AA9-4B29-A7B8-5024540B98EF}" dt="2026-03-23T14:33:45.013" v="10" actId="1076"/>
        <pc:sldMkLst>
          <pc:docMk/>
          <pc:sldMk cId="1710420826" sldId="264"/>
        </pc:sldMkLst>
        <pc:spChg chg="mod">
          <ac:chgData name="MCCLENNON, Melanie (NHS LEICESTER, LEICESTERSHIRE AND RUTLAND ICB - 04C)" userId="296550f6-6d67-44a2-8236-7758ca8e4ad0" providerId="ADAL" clId="{79E1C80E-2AA9-4B29-A7B8-5024540B98EF}" dt="2026-03-23T14:33:45.013" v="10" actId="1076"/>
          <ac:spMkLst>
            <pc:docMk/>
            <pc:sldMk cId="1710420826" sldId="264"/>
            <ac:spMk id="20" creationId="{53150391-B0A3-41A1-C8D1-83BD346B7CAC}"/>
          </ac:spMkLst>
        </pc:spChg>
        <pc:spChg chg="mod">
          <ac:chgData name="MCCLENNON, Melanie (NHS LEICESTER, LEICESTERSHIRE AND RUTLAND ICB - 04C)" userId="296550f6-6d67-44a2-8236-7758ca8e4ad0" providerId="ADAL" clId="{79E1C80E-2AA9-4B29-A7B8-5024540B98EF}" dt="2026-03-23T14:33:31.928" v="8" actId="14100"/>
          <ac:spMkLst>
            <pc:docMk/>
            <pc:sldMk cId="1710420826" sldId="264"/>
            <ac:spMk id="23" creationId="{068D9521-891F-0153-0B19-06894055D78D}"/>
          </ac:spMkLst>
        </pc:spChg>
        <pc:grpChg chg="mod">
          <ac:chgData name="MCCLENNON, Melanie (NHS LEICESTER, LEICESTERSHIRE AND RUTLAND ICB - 04C)" userId="296550f6-6d67-44a2-8236-7758ca8e4ad0" providerId="ADAL" clId="{79E1C80E-2AA9-4B29-A7B8-5024540B98EF}" dt="2026-03-23T14:33:41.822" v="9" actId="1076"/>
          <ac:grpSpMkLst>
            <pc:docMk/>
            <pc:sldMk cId="1710420826" sldId="264"/>
            <ac:grpSpMk id="18" creationId="{989894AB-E921-42E2-3B01-F390B3599CAD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7262-DBF8-49E2-B224-E80E1F29EC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008EA-04C2-4B1F-9A75-246F78F9D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008EA-04C2-4B1F-9A75-246F78F9D2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8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4AB53-EE42-B446-28C2-8A2F498F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89180-9D4F-2FEE-5AE5-E6B63D265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456F9-1B26-4BD7-23D8-A8A1BF149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7AF69-BD89-4094-DD3A-FAFEB569E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008EA-04C2-4B1F-9A75-246F78F9D2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9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68AB-7FD6-E02F-FCE4-87DA3834F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588F2-8AAB-078E-09E3-9F1C84BA8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FD6F-37BF-4FA7-47C1-1299C705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AA26-DAFB-F822-2C5C-98CA93A2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7687-0547-DD9C-2AE7-BF3D8125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6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0568-D9F7-E2B3-787B-2AD0D790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63DC2-2A3D-DF19-689E-8F38833BA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5AA2-404B-DA96-8DBF-1F3B47CB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C01A-12F3-B14D-9EB6-16AB43FE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4E86-F4A7-35A0-1ED9-1D840500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1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190B1-9BEB-6973-6C05-C6A4F2CA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32D35-B4EF-F771-B0FC-995310361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982DE-9DF9-18DF-FA64-802FE0AA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013B-1787-8E6E-2A27-EA2FDF9A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C458-7BB9-FAC2-E9D5-4A361B58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1858-EF62-10E7-852D-6E07D642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C6E3-B6B3-8704-7A22-4948FFAD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D881-AC7F-A2E5-4BD7-0FA312EE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67F6-28E2-C0D8-DDF2-8974CE4E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665C-7577-0E0A-5815-8E27329B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FAA7-7467-DA21-7DD0-AF765DC6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BB02C-42E8-817B-F82A-22168D946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3A3E-D766-9BD6-D3B7-8598635B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89B3-863E-2834-9C6F-AD65E5F5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DA37-C656-6CB7-DC2B-36015DC0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1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68C1-5903-0925-3E7D-F01009D2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D73F-F002-8E16-9A0D-94B027C8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49145-FB72-71B9-DDD3-CB68DD381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820E-06CF-BF34-5034-91D116F5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C81DB-6BF6-260A-AA12-5CF18D91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A681-44D7-52C1-1B0E-1C7F4652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4BB5-D267-D915-14AD-BB9CA1D8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2E92-EC79-24ED-A159-9B105BDDC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0F27F-BB14-D56E-5C7B-33D05B41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A4F44-D7B3-B5EA-878E-50E740D1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9120D-1C09-0017-73E2-D17A6E916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5FA18-DA6E-AEE4-7CF7-517AA8B2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86075-2B26-243A-54B8-76DFC997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1FD48-EC3B-2A2E-691E-F335E40B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6893-AFF9-E106-AF54-AC603CE4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0EC03-08F6-9CFC-BAE0-2D1B7A4C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A4C11-2422-068C-E178-B9FB4BF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25C14-647B-D65D-E33C-3912327D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1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6873D-4C73-4133-F24C-A1144342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85C54-29C5-89C0-1E8E-3506F7A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155E7-94F2-9ACC-83ED-F2A9FDA4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E12B-361F-628F-2662-6DDDEB5D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E7DF-AE70-01FE-A59F-0D27E384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ED4E5-D1FC-5F19-5A01-FCF4BFA34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14E0-4B95-7609-85D1-9E98542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5CCF5-CF0C-314D-2DB9-8F9A9AD0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15CFF-32D9-2BE1-6464-73736C66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2E2C-8871-9B42-601C-8065F0AF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BB879-3036-F9F2-080E-2A662178C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A850D-A3EC-E9BB-627E-DC7EB0641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FD8F-ADF0-FC8A-FB3F-0B3EAFFD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20C43-0B3A-0689-B517-4577FB4F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0633-5964-5676-4D89-096EEEEF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88219-CB2E-6216-3408-6F98C4C9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AF1B3-1B09-CE6D-A191-DCC478EC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5041-39F5-5D3A-DB09-6F210DA51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A0E8-D56E-4BF0-B2F0-9DDA2FC26F4B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27B7-BF56-C70E-70FD-82982320E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4D26-7CA4-93D8-CA06-CFEC32FC6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624BD1-5D59-29D4-0238-F96F6334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EA3FFD-9C7A-4D76-AE53-793F52077616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50F22-A429-86FA-F716-8D6115DC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830523"/>
            <a:ext cx="5996927" cy="3196954"/>
          </a:xfrm>
          <a:prstGeom prst="rect">
            <a:avLst/>
          </a:prstGeom>
        </p:spPr>
      </p:pic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0BC467FE-7003-5566-4EF0-2A808B48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65" y="1662774"/>
            <a:ext cx="3439260" cy="3755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65CF91D-70ED-6A5D-14ED-4742380DA06E}"/>
              </a:ext>
            </a:extLst>
          </p:cNvPr>
          <p:cNvSpPr/>
          <p:nvPr/>
        </p:nvSpPr>
        <p:spPr>
          <a:xfrm>
            <a:off x="0" y="39819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7D5BB97-6541-B7A7-30B6-73E3E4A1F74C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B6700-5496-5330-A04B-DBFCC7664E2C}"/>
              </a:ext>
            </a:extLst>
          </p:cNvPr>
          <p:cNvSpPr txBox="1"/>
          <p:nvPr/>
        </p:nvSpPr>
        <p:spPr>
          <a:xfrm>
            <a:off x="211487" y="2360910"/>
            <a:ext cx="488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in Rutland </a:t>
            </a:r>
          </a:p>
          <a:p>
            <a:r>
              <a:rPr lang="en-GB" sz="2800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236DD-CF9B-4FD6-812F-998341573E8E}"/>
              </a:ext>
            </a:extLst>
          </p:cNvPr>
          <p:cNvSpPr txBox="1"/>
          <p:nvPr/>
        </p:nvSpPr>
        <p:spPr>
          <a:xfrm>
            <a:off x="344108" y="3393225"/>
            <a:ext cx="402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Get the right NHS care </a:t>
            </a:r>
          </a:p>
          <a:p>
            <a:r>
              <a:rPr lang="en-GB" sz="2800" dirty="0">
                <a:solidFill>
                  <a:schemeClr val="bg1"/>
                </a:solidFill>
                <a:latin typeface="Frutiger" panose="020B0602020204020204" pitchFamily="34" charset="0"/>
              </a:rPr>
              <a:t>in two simple steps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DC3F-1E89-BB3A-07E2-0F5703B5FFBA}"/>
              </a:ext>
            </a:extLst>
          </p:cNvPr>
          <p:cNvSpPr txBox="1"/>
          <p:nvPr/>
        </p:nvSpPr>
        <p:spPr>
          <a:xfrm>
            <a:off x="1949079" y="6313334"/>
            <a:ext cx="829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4B1125B-1ED5-C5E7-22F4-E5A1702EB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0648" y="166277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A8506-5D2B-4E0A-4244-4157F890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4A5CFF7-5793-B07E-0FAE-54CD2F697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2BCC0-DDE6-1BE3-D623-C88219F9A152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429B5F03-CC1B-74ED-5DF8-9D22FAC1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6" y="2401114"/>
            <a:ext cx="3691414" cy="1967886"/>
          </a:xfrm>
          <a:prstGeom prst="rect">
            <a:avLst/>
          </a:prstGeom>
        </p:spPr>
      </p:pic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13E1C44B-D99F-64D8-33E4-1463FB277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70" y="3429000"/>
            <a:ext cx="2081114" cy="2272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89C6C7-1FF5-6DF1-FAE8-4FA6D46B7824}"/>
              </a:ext>
            </a:extLst>
          </p:cNvPr>
          <p:cNvSpPr txBox="1"/>
          <p:nvPr/>
        </p:nvSpPr>
        <p:spPr>
          <a:xfrm>
            <a:off x="354205" y="2726601"/>
            <a:ext cx="320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Step 1: </a:t>
            </a:r>
          </a:p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Try Self Care First</a:t>
            </a:r>
            <a:endParaRPr lang="en-GB" sz="2800" dirty="0">
              <a:solidFill>
                <a:schemeClr val="bg1"/>
              </a:solidFill>
              <a:latin typeface="Frutiger" panose="020B0602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C051B-2EA0-821A-4333-26220EFB9BA7}"/>
              </a:ext>
            </a:extLst>
          </p:cNvPr>
          <p:cNvSpPr txBox="1"/>
          <p:nvPr/>
        </p:nvSpPr>
        <p:spPr>
          <a:xfrm>
            <a:off x="4235565" y="2401939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If your problem is minor and you haven’t been able to treat it yourself at home, try: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A3DA9-0837-ADD7-C0D6-9F30A42F3949}"/>
              </a:ext>
            </a:extLst>
          </p:cNvPr>
          <p:cNvSpPr txBox="1"/>
          <p:nvPr/>
        </p:nvSpPr>
        <p:spPr>
          <a:xfrm>
            <a:off x="4235565" y="5060612"/>
            <a:ext cx="339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rutiger" panose="020B0602020204020204" pitchFamily="34" charset="0"/>
              </a:rPr>
              <a:t>These services are quick, easy and often all you need.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7B5ED7-E82B-77F6-0F48-1E9F88B4CAA3}"/>
              </a:ext>
            </a:extLst>
          </p:cNvPr>
          <p:cNvGrpSpPr/>
          <p:nvPr/>
        </p:nvGrpSpPr>
        <p:grpSpPr>
          <a:xfrm>
            <a:off x="4294073" y="3143140"/>
            <a:ext cx="3301636" cy="448434"/>
            <a:chOff x="4294073" y="3296874"/>
            <a:chExt cx="3301636" cy="448434"/>
          </a:xfrm>
        </p:grpSpPr>
        <p:pic>
          <p:nvPicPr>
            <p:cNvPr id="10" name="Picture 9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49FB4A3C-B9DA-6724-1D42-CAA29CF3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073" y="3296874"/>
              <a:ext cx="489982" cy="432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234118-46DE-B11C-F26E-8E83E3EBAF5A}"/>
                </a:ext>
              </a:extLst>
            </p:cNvPr>
            <p:cNvSpPr txBox="1"/>
            <p:nvPr/>
          </p:nvSpPr>
          <p:spPr>
            <a:xfrm>
              <a:off x="4784055" y="3375976"/>
              <a:ext cx="2811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The NHS App or nhs.uk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E0C3EF-CA91-8BB0-464F-BB7ECA6D413B}"/>
              </a:ext>
            </a:extLst>
          </p:cNvPr>
          <p:cNvGrpSpPr/>
          <p:nvPr/>
        </p:nvGrpSpPr>
        <p:grpSpPr>
          <a:xfrm>
            <a:off x="4294073" y="3756128"/>
            <a:ext cx="3301636" cy="448434"/>
            <a:chOff x="4294073" y="3296874"/>
            <a:chExt cx="3301636" cy="448434"/>
          </a:xfrm>
        </p:grpSpPr>
        <p:pic>
          <p:nvPicPr>
            <p:cNvPr id="19" name="Picture 18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A1DAB639-E5E3-5F14-C92A-912997EAC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073" y="3296874"/>
              <a:ext cx="489982" cy="432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B3076D-8FCB-0B22-0219-BFDA35ED5BC5}"/>
                </a:ext>
              </a:extLst>
            </p:cNvPr>
            <p:cNvSpPr txBox="1"/>
            <p:nvPr/>
          </p:nvSpPr>
          <p:spPr>
            <a:xfrm>
              <a:off x="4784055" y="3375976"/>
              <a:ext cx="2811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NHS 111 online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E62BBD-8FCC-C3BB-7F8C-A8CC1142C811}"/>
              </a:ext>
            </a:extLst>
          </p:cNvPr>
          <p:cNvGrpSpPr/>
          <p:nvPr/>
        </p:nvGrpSpPr>
        <p:grpSpPr>
          <a:xfrm>
            <a:off x="4294073" y="4367048"/>
            <a:ext cx="3301636" cy="448434"/>
            <a:chOff x="4294073" y="3296874"/>
            <a:chExt cx="3301636" cy="448434"/>
          </a:xfrm>
        </p:grpSpPr>
        <p:pic>
          <p:nvPicPr>
            <p:cNvPr id="22" name="Picture 21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0FC7A6B7-4D49-FF0A-20E1-9ECB238B1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073" y="3296874"/>
              <a:ext cx="489982" cy="432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536CF9-2296-B844-A8E9-8B39B56AFDAC}"/>
                </a:ext>
              </a:extLst>
            </p:cNvPr>
            <p:cNvSpPr txBox="1"/>
            <p:nvPr/>
          </p:nvSpPr>
          <p:spPr>
            <a:xfrm>
              <a:off x="4784055" y="3375976"/>
              <a:ext cx="2811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Your local pharmacy</a:t>
              </a:r>
            </a:p>
          </p:txBody>
        </p:sp>
      </p:grp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6D87C64B-EE1D-94E7-876E-747E49627FAE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450F767-173C-1A44-88FE-1E8D8747C712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385D3B-6BC7-25A7-1C8E-3C4D6A254C17}"/>
              </a:ext>
            </a:extLst>
          </p:cNvPr>
          <p:cNvSpPr txBox="1"/>
          <p:nvPr/>
        </p:nvSpPr>
        <p:spPr>
          <a:xfrm>
            <a:off x="2014386" y="6342403"/>
            <a:ext cx="8350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35EA5BE-4869-A259-409E-9E52FA091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5" y="4483777"/>
            <a:ext cx="1440000" cy="1440000"/>
          </a:xfrm>
          <a:prstGeom prst="rect">
            <a:avLst/>
          </a:prstGeom>
        </p:spPr>
      </p:pic>
      <p:pic>
        <p:nvPicPr>
          <p:cNvPr id="30" name="Picture 29" descr="A green cross with black background&#10;&#10;Description automatically generated">
            <a:extLst>
              <a:ext uri="{FF2B5EF4-FFF2-40B4-BE49-F238E27FC236}">
                <a16:creationId xmlns:a16="http://schemas.microsoft.com/office/drawing/2014/main" id="{DC97DCE8-1F19-0797-1FB9-23C2DDB08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83" y="678803"/>
            <a:ext cx="1404798" cy="14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1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4EF22-D93E-D1E4-A44C-3EFA2181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yellow and black rectangle&#10;&#10;Description automatically generated">
            <a:extLst>
              <a:ext uri="{FF2B5EF4-FFF2-40B4-BE49-F238E27FC236}">
                <a16:creationId xmlns:a16="http://schemas.microsoft.com/office/drawing/2014/main" id="{0CAAEB96-F240-A278-869E-EE71F6EC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" y="2490268"/>
            <a:ext cx="3687123" cy="19656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F02F9A-EE80-09EA-C75C-B1330979E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ACDF7D-4529-D752-D9AD-FAAD6DB6E6A0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F2EC36B8-1C54-E5D2-B54D-48224B29E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61" y="3040151"/>
            <a:ext cx="2534528" cy="2767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D62397-DAA1-14F8-DDAA-01DC10FDEEBE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937E4-E2BC-3DCA-D324-9263A40238EC}"/>
              </a:ext>
            </a:extLst>
          </p:cNvPr>
          <p:cNvSpPr txBox="1"/>
          <p:nvPr/>
        </p:nvSpPr>
        <p:spPr>
          <a:xfrm>
            <a:off x="4235565" y="2342916"/>
            <a:ext cx="488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If it’s more serious or Step 1 didn’t work: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81FA2-70EC-6FFA-5160-DAF31045F23D}"/>
              </a:ext>
            </a:extLst>
          </p:cNvPr>
          <p:cNvSpPr txBox="1"/>
          <p:nvPr/>
        </p:nvSpPr>
        <p:spPr>
          <a:xfrm>
            <a:off x="4235565" y="4585283"/>
            <a:ext cx="339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rutiger" panose="020B0602020204020204" pitchFamily="34" charset="0"/>
              </a:rPr>
              <a:t>They’ll help book the right appointment for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63AB7A-A588-768A-DCAC-775996DB3F38}"/>
              </a:ext>
            </a:extLst>
          </p:cNvPr>
          <p:cNvSpPr txBox="1"/>
          <p:nvPr/>
        </p:nvSpPr>
        <p:spPr>
          <a:xfrm>
            <a:off x="4812990" y="3012667"/>
            <a:ext cx="297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Contact your GP 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DCBA8-9101-2F41-E43E-319EDE77FF87}"/>
              </a:ext>
            </a:extLst>
          </p:cNvPr>
          <p:cNvSpPr txBox="1"/>
          <p:nvPr/>
        </p:nvSpPr>
        <p:spPr>
          <a:xfrm>
            <a:off x="4811942" y="3555744"/>
            <a:ext cx="373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Or call NHS </a:t>
            </a:r>
            <a:r>
              <a:rPr lang="en-GB">
                <a:latin typeface="Frutiger" panose="020B0602020204020204" pitchFamily="34" charset="0"/>
              </a:rPr>
              <a:t>111 </a:t>
            </a:r>
            <a:endParaRPr lang="en-GB" dirty="0">
              <a:latin typeface="Frutiger" panose="020B0602020204020204" pitchFamily="34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708D3DB-89EC-0E19-7A00-5B8B9363536A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9E13577-F32E-14F0-0B4D-AB0B9AA261DB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urple and black rectangle&#10;&#10;Description automatically generated">
            <a:extLst>
              <a:ext uri="{FF2B5EF4-FFF2-40B4-BE49-F238E27FC236}">
                <a16:creationId xmlns:a16="http://schemas.microsoft.com/office/drawing/2014/main" id="{08D3B83F-344A-2886-7083-99493D1DD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" y="2401067"/>
            <a:ext cx="3690000" cy="1967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E29A6-9BF1-59A0-538E-E28C03061DC9}"/>
              </a:ext>
            </a:extLst>
          </p:cNvPr>
          <p:cNvSpPr txBox="1"/>
          <p:nvPr/>
        </p:nvSpPr>
        <p:spPr>
          <a:xfrm>
            <a:off x="376739" y="2775938"/>
            <a:ext cx="320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Step 2: </a:t>
            </a:r>
          </a:p>
          <a:p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Need more help?</a:t>
            </a:r>
            <a:endParaRPr lang="en-GB" sz="2800" dirty="0">
              <a:solidFill>
                <a:schemeClr val="bg1"/>
              </a:solidFill>
              <a:latin typeface="Frutiger" panose="020B0602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91D447-0F50-5F73-B7D7-B61A2E18C476}"/>
              </a:ext>
            </a:extLst>
          </p:cNvPr>
          <p:cNvSpPr txBox="1"/>
          <p:nvPr/>
        </p:nvSpPr>
        <p:spPr>
          <a:xfrm>
            <a:off x="2135867" y="6335370"/>
            <a:ext cx="8331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46CF920-5627-88FF-33A3-8EFC9F2CC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17" y="4621104"/>
            <a:ext cx="1440000" cy="1440000"/>
          </a:xfrm>
          <a:prstGeom prst="rect">
            <a:avLst/>
          </a:prstGeom>
        </p:spPr>
      </p:pic>
      <p:pic>
        <p:nvPicPr>
          <p:cNvPr id="33" name="Picture 32" descr="A purple check mark in a circle&#10;&#10;Description automatically generated">
            <a:extLst>
              <a:ext uri="{FF2B5EF4-FFF2-40B4-BE49-F238E27FC236}">
                <a16:creationId xmlns:a16="http://schemas.microsoft.com/office/drawing/2014/main" id="{A604B025-385B-3684-FF25-3B09AAAA3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64" y="3682418"/>
            <a:ext cx="489981" cy="432000"/>
          </a:xfrm>
          <a:prstGeom prst="rect">
            <a:avLst/>
          </a:prstGeom>
        </p:spPr>
      </p:pic>
      <p:pic>
        <p:nvPicPr>
          <p:cNvPr id="34" name="Picture 33" descr="A purple check mark in a circle&#10;&#10;Description automatically generated">
            <a:extLst>
              <a:ext uri="{FF2B5EF4-FFF2-40B4-BE49-F238E27FC236}">
                <a16:creationId xmlns:a16="http://schemas.microsoft.com/office/drawing/2014/main" id="{9E8EBBE8-8FEE-8B5C-EDF3-B3845BE7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64" y="2981333"/>
            <a:ext cx="489981" cy="432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388E0AA-2DFC-9429-3E46-930A3F2ABFF6}"/>
              </a:ext>
            </a:extLst>
          </p:cNvPr>
          <p:cNvGrpSpPr/>
          <p:nvPr/>
        </p:nvGrpSpPr>
        <p:grpSpPr>
          <a:xfrm>
            <a:off x="4950507" y="548634"/>
            <a:ext cx="2290985" cy="1487573"/>
            <a:chOff x="4811942" y="502222"/>
            <a:chExt cx="2290985" cy="1487573"/>
          </a:xfrm>
        </p:grpSpPr>
        <p:pic>
          <p:nvPicPr>
            <p:cNvPr id="38" name="Picture 37" descr="A stethoscope with a heart&#10;&#10;Description automatically generated">
              <a:extLst>
                <a:ext uri="{FF2B5EF4-FFF2-40B4-BE49-F238E27FC236}">
                  <a16:creationId xmlns:a16="http://schemas.microsoft.com/office/drawing/2014/main" id="{179B17F9-3F7E-F98F-83E7-7427BD29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942" y="549795"/>
              <a:ext cx="1243653" cy="1440000"/>
            </a:xfrm>
            <a:prstGeom prst="rect">
              <a:avLst/>
            </a:prstGeom>
          </p:spPr>
        </p:pic>
        <p:pic>
          <p:nvPicPr>
            <p:cNvPr id="40" name="Picture 39" descr="A black and pink cross on a black background&#10;&#10;Description automatically generated">
              <a:extLst>
                <a:ext uri="{FF2B5EF4-FFF2-40B4-BE49-F238E27FC236}">
                  <a16:creationId xmlns:a16="http://schemas.microsoft.com/office/drawing/2014/main" id="{F5017E31-4493-B33B-0A41-4825C7D3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096" y="502222"/>
              <a:ext cx="85183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45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0610-21A4-EB2F-172A-3C863806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A6F26F-F84D-0DFF-E84B-3007B566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7FB215-5B85-E225-5F94-3EFF56263945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32CCC0EA-9C3E-D36E-8311-4E912BC9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3" y="3241255"/>
            <a:ext cx="2534528" cy="2767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A698B2-9C37-CFF6-23AA-CA096EFCEF1B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47FB5-063B-7DA6-468C-6B3D5C65C850}"/>
              </a:ext>
            </a:extLst>
          </p:cNvPr>
          <p:cNvSpPr txBox="1"/>
          <p:nvPr/>
        </p:nvSpPr>
        <p:spPr>
          <a:xfrm>
            <a:off x="3295012" y="1623489"/>
            <a:ext cx="688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If you need to be seen on the same day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6A525F53-DBEF-5A4B-2881-4572811F08B1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00650CD-E2EC-BE04-5330-FA0C5C4D2FE4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85D7A-D977-E8F6-9EF4-245F2469C56B}"/>
              </a:ext>
            </a:extLst>
          </p:cNvPr>
          <p:cNvSpPr txBox="1"/>
          <p:nvPr/>
        </p:nvSpPr>
        <p:spPr>
          <a:xfrm>
            <a:off x="3295012" y="2253638"/>
            <a:ext cx="73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rutiger" panose="020B0602020204020204" pitchFamily="34" charset="0"/>
              </a:rPr>
              <a:t>Your practice or NHS 111 will recommend the right appointment: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97F6B-E339-180A-231E-B88E8168F5A3}"/>
              </a:ext>
            </a:extLst>
          </p:cNvPr>
          <p:cNvSpPr txBox="1"/>
          <p:nvPr/>
        </p:nvSpPr>
        <p:spPr>
          <a:xfrm>
            <a:off x="3846812" y="2829067"/>
            <a:ext cx="28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At the practice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EE9A2-7830-D658-0A09-CBBDF49DC661}"/>
              </a:ext>
            </a:extLst>
          </p:cNvPr>
          <p:cNvSpPr txBox="1"/>
          <p:nvPr/>
        </p:nvSpPr>
        <p:spPr>
          <a:xfrm>
            <a:off x="3846812" y="3371268"/>
            <a:ext cx="532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A pharmacy (under the Pharmacy First scheme)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6F252-9A4C-C32B-B61A-CCA47513F6F1}"/>
              </a:ext>
            </a:extLst>
          </p:cNvPr>
          <p:cNvSpPr txBox="1"/>
          <p:nvPr/>
        </p:nvSpPr>
        <p:spPr>
          <a:xfrm>
            <a:off x="3846812" y="3842222"/>
            <a:ext cx="622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Rutland Minor Illness and Minor Injury Service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E09378-DF7C-6FB3-1959-CE7832B5B751}"/>
              </a:ext>
            </a:extLst>
          </p:cNvPr>
          <p:cNvSpPr txBox="1"/>
          <p:nvPr/>
        </p:nvSpPr>
        <p:spPr>
          <a:xfrm>
            <a:off x="3846811" y="4374039"/>
            <a:ext cx="572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A GP practice or health centre in Leicestershire (during evenings, weekends and bank holidays).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8E347-7A5C-15C2-D79C-553DAACEE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830" y="2749785"/>
            <a:ext cx="489981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C562FD-183B-E618-24DC-E239E1AF653A}"/>
              </a:ext>
            </a:extLst>
          </p:cNvPr>
          <p:cNvSpPr txBox="1"/>
          <p:nvPr/>
        </p:nvSpPr>
        <p:spPr>
          <a:xfrm>
            <a:off x="1918599" y="6308877"/>
            <a:ext cx="8354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E3C63B-3BDC-9AAD-42BA-01DE9C626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367" y="1671886"/>
            <a:ext cx="1440000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C6118-957A-9695-473E-D8A5AF5A2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199" y="3308600"/>
            <a:ext cx="489981" cy="4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122D5-E75C-F13D-0A22-42C88B51A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830" y="3865558"/>
            <a:ext cx="489981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FEAF6-B5F8-70BC-B551-046E269C0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830" y="4422516"/>
            <a:ext cx="48998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49DD-A661-88AF-E422-508C7221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8C40056-A092-7763-E5B3-2EC06BF4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303A1E-F1AF-4160-5F95-759A0293D771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DBDEE-15F8-4A8C-55E5-A2D0CE140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38" y="2401114"/>
            <a:ext cx="3691410" cy="1967886"/>
          </a:xfrm>
          <a:prstGeom prst="rect">
            <a:avLst/>
          </a:prstGeom>
        </p:spPr>
      </p:pic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64F3E8A3-99A4-E742-B055-BBCEC00C1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70" y="3429000"/>
            <a:ext cx="2081114" cy="2272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8C697A-41E5-039E-E08A-47C010FF9ECE}"/>
              </a:ext>
            </a:extLst>
          </p:cNvPr>
          <p:cNvSpPr txBox="1"/>
          <p:nvPr/>
        </p:nvSpPr>
        <p:spPr>
          <a:xfrm>
            <a:off x="339948" y="2574310"/>
            <a:ext cx="3332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Frutiger" panose="020B0602020204020204" pitchFamily="34" charset="0"/>
              </a:rPr>
              <a:t>The new Rutland Minor Illness and Injury Service is open from 1 April 2026</a:t>
            </a:r>
            <a:endParaRPr lang="en-GB" sz="2400" dirty="0">
              <a:solidFill>
                <a:schemeClr val="bg1"/>
              </a:solidFill>
              <a:latin typeface="Frutiger" panose="020B0602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0C814-4FB0-6584-A8F1-BE1F4C194778}"/>
              </a:ext>
            </a:extLst>
          </p:cNvPr>
          <p:cNvSpPr txBox="1"/>
          <p:nvPr/>
        </p:nvSpPr>
        <p:spPr>
          <a:xfrm>
            <a:off x="4863185" y="5140871"/>
            <a:ext cx="325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rutiger" panose="020B0602020204020204" pitchFamily="34" charset="0"/>
              </a:rPr>
              <a:t>This service has replaced the Minor Injury Unit and Urgent Care Centre.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BFBE5C-3654-0D8F-A44C-C712FC1C4942}"/>
              </a:ext>
            </a:extLst>
          </p:cNvPr>
          <p:cNvGrpSpPr/>
          <p:nvPr/>
        </p:nvGrpSpPr>
        <p:grpSpPr>
          <a:xfrm>
            <a:off x="4449429" y="1359733"/>
            <a:ext cx="4516552" cy="448434"/>
            <a:chOff x="4294073" y="3296874"/>
            <a:chExt cx="4516552" cy="4484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BA9CEE-4A0D-9DC9-1639-A3EF7B20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4073" y="3296874"/>
              <a:ext cx="489981" cy="432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CA0DCB-BFDA-485E-6CC5-BF47E78FEDB2}"/>
                </a:ext>
              </a:extLst>
            </p:cNvPr>
            <p:cNvSpPr txBox="1"/>
            <p:nvPr/>
          </p:nvSpPr>
          <p:spPr>
            <a:xfrm>
              <a:off x="4784055" y="3375976"/>
              <a:ext cx="4026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Open 1pm-9pm, seven days a week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894AB-E921-42E2-3B01-F390B3599CAD}"/>
              </a:ext>
            </a:extLst>
          </p:cNvPr>
          <p:cNvGrpSpPr/>
          <p:nvPr/>
        </p:nvGrpSpPr>
        <p:grpSpPr>
          <a:xfrm>
            <a:off x="4417875" y="2025590"/>
            <a:ext cx="6464118" cy="432000"/>
            <a:chOff x="4294073" y="3296874"/>
            <a:chExt cx="6464118" cy="43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C8EA5F-0B62-F453-BE58-870CAC71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4073" y="3296874"/>
              <a:ext cx="489981" cy="432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150391-B0A3-41A1-C8D1-83BD346B7CAC}"/>
                </a:ext>
              </a:extLst>
            </p:cNvPr>
            <p:cNvSpPr txBox="1"/>
            <p:nvPr/>
          </p:nvSpPr>
          <p:spPr>
            <a:xfrm>
              <a:off x="4784054" y="3308368"/>
              <a:ext cx="597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Booked appointments via your GP practice or NHS 111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DE695A-B696-7350-7B0C-8E7E67412413}"/>
              </a:ext>
            </a:extLst>
          </p:cNvPr>
          <p:cNvGrpSpPr/>
          <p:nvPr/>
        </p:nvGrpSpPr>
        <p:grpSpPr>
          <a:xfrm>
            <a:off x="4449429" y="2650435"/>
            <a:ext cx="6075696" cy="448434"/>
            <a:chOff x="4294073" y="3296874"/>
            <a:chExt cx="6075696" cy="44843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9C9975-EBB5-FA61-A868-F2DAC0F8D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4073" y="3296874"/>
              <a:ext cx="489981" cy="432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8D9521-891F-0153-0B19-06894055D78D}"/>
                </a:ext>
              </a:extLst>
            </p:cNvPr>
            <p:cNvSpPr txBox="1"/>
            <p:nvPr/>
          </p:nvSpPr>
          <p:spPr>
            <a:xfrm>
              <a:off x="4784055" y="3375976"/>
              <a:ext cx="5585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Initially a few walk-in slots for minor injuries only</a:t>
              </a:r>
            </a:p>
          </p:txBody>
        </p:sp>
      </p:grp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609F60A5-5C0B-1D3D-11C0-AD3A5576ED56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ABADF21E-894A-2BCA-1504-897541F29503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651104-3572-FFBF-5749-F26CADF61654}"/>
              </a:ext>
            </a:extLst>
          </p:cNvPr>
          <p:cNvSpPr txBox="1"/>
          <p:nvPr/>
        </p:nvSpPr>
        <p:spPr>
          <a:xfrm>
            <a:off x="2544379" y="6295538"/>
            <a:ext cx="8265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FDB7894-0872-960D-FDB9-D3D32FAF2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5" y="4483777"/>
            <a:ext cx="1440000" cy="144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E7A31A-8DD0-14F9-CC14-2EF4554650B7}"/>
              </a:ext>
            </a:extLst>
          </p:cNvPr>
          <p:cNvGrpSpPr/>
          <p:nvPr/>
        </p:nvGrpSpPr>
        <p:grpSpPr>
          <a:xfrm>
            <a:off x="4449429" y="3313901"/>
            <a:ext cx="4730568" cy="923330"/>
            <a:chOff x="4294073" y="3287840"/>
            <a:chExt cx="4730568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F1BC71-C8F0-DDB2-C951-2EF853344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4073" y="3296874"/>
              <a:ext cx="489981" cy="43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4FC66D-61DD-9BAE-2E6A-80C1F08DDF6A}"/>
                </a:ext>
              </a:extLst>
            </p:cNvPr>
            <p:cNvSpPr txBox="1"/>
            <p:nvPr/>
          </p:nvSpPr>
          <p:spPr>
            <a:xfrm>
              <a:off x="4784054" y="3287840"/>
              <a:ext cx="42405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Extended x-ray availability on Mondays, Wednesdays and Thursdays (11am–7pm) - from 13 April 2026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97CE-7584-3860-B26E-C017788EC02E}"/>
              </a:ext>
            </a:extLst>
          </p:cNvPr>
          <p:cNvGrpSpPr/>
          <p:nvPr/>
        </p:nvGrpSpPr>
        <p:grpSpPr>
          <a:xfrm>
            <a:off x="4417875" y="4296732"/>
            <a:ext cx="4548106" cy="725433"/>
            <a:chOff x="4294073" y="3296874"/>
            <a:chExt cx="4548106" cy="7254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5E0AB40-F0B3-BBA8-C74B-9328D29E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4073" y="3296874"/>
              <a:ext cx="489981" cy="43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040F4E-6747-594E-71F5-57D57C69BC06}"/>
                </a:ext>
              </a:extLst>
            </p:cNvPr>
            <p:cNvSpPr txBox="1"/>
            <p:nvPr/>
          </p:nvSpPr>
          <p:spPr>
            <a:xfrm>
              <a:off x="4784055" y="3375976"/>
              <a:ext cx="4058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Rutland Memorial Hospital, Cold Overton Road, Oakham, LE15 6NT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42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EA50A-8C30-B0CD-8DAD-B0E9A163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5DEF637-9D4F-EA26-C19B-4B9539DA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7D580-E7D1-4294-42D4-A2A517B71462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C54D1E65-3551-4BC8-AA37-1C073A49A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61" y="3040151"/>
            <a:ext cx="2534528" cy="2767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14A5AA-06AE-C573-DE7A-3B691F7F8A3C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C657D-96E1-29AA-E07B-34C95663DCA6}"/>
              </a:ext>
            </a:extLst>
          </p:cNvPr>
          <p:cNvSpPr txBox="1"/>
          <p:nvPr/>
        </p:nvSpPr>
        <p:spPr>
          <a:xfrm>
            <a:off x="3843214" y="1741727"/>
            <a:ext cx="488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If it’s a </a:t>
            </a:r>
            <a:r>
              <a:rPr lang="en-GB" b="1" dirty="0">
                <a:latin typeface="Frutiger" panose="020B0602020204020204" pitchFamily="34" charset="0"/>
              </a:rPr>
              <a:t>life or limb-threatening emergency</a:t>
            </a:r>
            <a:r>
              <a:rPr lang="en-GB" dirty="0">
                <a:latin typeface="Frutiger" panose="020B0602020204020204" pitchFamily="34" charset="0"/>
              </a:rPr>
              <a:t>, go straight to the closest </a:t>
            </a:r>
            <a:r>
              <a:rPr lang="en-GB" b="1" dirty="0">
                <a:latin typeface="Frutiger" panose="020B0602020204020204" pitchFamily="34" charset="0"/>
              </a:rPr>
              <a:t>emergency department</a:t>
            </a:r>
            <a:r>
              <a:rPr lang="en-GB" dirty="0">
                <a:latin typeface="Frutiger" panose="020B0602020204020204" pitchFamily="34" charset="0"/>
              </a:rPr>
              <a:t> or </a:t>
            </a:r>
            <a:r>
              <a:rPr lang="en-GB" b="1" dirty="0">
                <a:latin typeface="Frutiger" panose="020B0602020204020204" pitchFamily="34" charset="0"/>
              </a:rPr>
              <a:t>call 999</a:t>
            </a:r>
            <a:r>
              <a:rPr lang="en-GB" dirty="0">
                <a:latin typeface="Frutiger" panose="020B0602020204020204" pitchFamily="34" charset="0"/>
              </a:rPr>
              <a:t>.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ED79FE5-D098-9579-EB8F-3316E3852B45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E80B7D1-4B62-CB8B-659D-74C043F40FA1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AA899-6875-5A55-5723-CEAA8CE3EC4D}"/>
              </a:ext>
            </a:extLst>
          </p:cNvPr>
          <p:cNvSpPr txBox="1"/>
          <p:nvPr/>
        </p:nvSpPr>
        <p:spPr>
          <a:xfrm>
            <a:off x="3843214" y="2879280"/>
            <a:ext cx="488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In a </a:t>
            </a:r>
            <a:r>
              <a:rPr lang="en-GB" b="1" dirty="0">
                <a:latin typeface="Frutiger" panose="020B0602020204020204" pitchFamily="34" charset="0"/>
              </a:rPr>
              <a:t>mental health crisis</a:t>
            </a:r>
            <a:r>
              <a:rPr lang="en-GB" dirty="0">
                <a:latin typeface="Frutiger" panose="020B0602020204020204" pitchFamily="34" charset="0"/>
              </a:rPr>
              <a:t>, </a:t>
            </a:r>
            <a:r>
              <a:rPr lang="en-GB" b="1" dirty="0">
                <a:latin typeface="Frutiger" panose="020B0602020204020204" pitchFamily="34" charset="0"/>
              </a:rPr>
              <a:t>call NHS 111 </a:t>
            </a:r>
            <a:r>
              <a:rPr lang="en-GB" dirty="0">
                <a:latin typeface="Frutiger" panose="020B0602020204020204" pitchFamily="34" charset="0"/>
              </a:rPr>
              <a:t>and the select the mental health option. </a:t>
            </a:r>
          </a:p>
          <a:p>
            <a:r>
              <a:rPr lang="en-GB" dirty="0">
                <a:latin typeface="Frutiger" panose="020B0602020204020204" pitchFamily="34" charset="0"/>
              </a:rPr>
              <a:t>This service is open 24 hours a day, seven days a week.</a:t>
            </a:r>
          </a:p>
        </p:txBody>
      </p:sp>
      <p:pic>
        <p:nvPicPr>
          <p:cNvPr id="9" name="Picture 8" descr="A red circle with a white exclamation mark&#10;&#10;Description automatically generated">
            <a:extLst>
              <a:ext uri="{FF2B5EF4-FFF2-40B4-BE49-F238E27FC236}">
                <a16:creationId xmlns:a16="http://schemas.microsoft.com/office/drawing/2014/main" id="{79707451-85DB-7F36-1E60-BA1B16EEB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5" y="1644330"/>
            <a:ext cx="1079426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1A84FE-D765-0A7E-6DFC-A89467D015E6}"/>
              </a:ext>
            </a:extLst>
          </p:cNvPr>
          <p:cNvSpPr txBox="1"/>
          <p:nvPr/>
        </p:nvSpPr>
        <p:spPr>
          <a:xfrm>
            <a:off x="2132978" y="6323061"/>
            <a:ext cx="8303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8218885-AF60-AFBE-1633-169A79CBD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5" y="448377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C770A-8AB8-0D38-0FAA-86DACA24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0A4301-A832-7609-BF4D-4249B4DE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5968FC-1A65-AD6F-95B6-7D305E57C888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0FAB0187-AE4A-6DC9-0956-A5C5D24CC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3" y="3241255"/>
            <a:ext cx="2534528" cy="2767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AABA64-3F27-9F9F-49EE-96FD0B20FBE2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FAF23-1E65-C46B-5CD8-BE964C616151}"/>
              </a:ext>
            </a:extLst>
          </p:cNvPr>
          <p:cNvSpPr txBox="1"/>
          <p:nvPr/>
        </p:nvSpPr>
        <p:spPr>
          <a:xfrm>
            <a:off x="3295012" y="1623489"/>
            <a:ext cx="56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What is right care, right place?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4AF5B1C5-32E6-7CC3-6D75-2B535B165B2A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93E5DBC-2075-3C32-E991-D13913F2A92D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52297-7DEB-185C-956B-2537524F0631}"/>
              </a:ext>
            </a:extLst>
          </p:cNvPr>
          <p:cNvSpPr txBox="1"/>
          <p:nvPr/>
        </p:nvSpPr>
        <p:spPr>
          <a:xfrm>
            <a:off x="3295012" y="2253638"/>
            <a:ext cx="527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So that NHS resources are being used in the best way for everyone, the NHS aims to match each patient to:</a:t>
            </a:r>
          </a:p>
        </p:txBody>
      </p:sp>
      <p:pic>
        <p:nvPicPr>
          <p:cNvPr id="6" name="Picture 5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CB0D6FE3-65C8-D888-B857-DAE3BFBA7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2" y="3335546"/>
            <a:ext cx="489981" cy="432000"/>
          </a:xfrm>
          <a:prstGeom prst="rect">
            <a:avLst/>
          </a:prstGeom>
        </p:spPr>
      </p:pic>
      <p:pic>
        <p:nvPicPr>
          <p:cNvPr id="8" name="Picture 7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6E5E4517-7417-1C73-9708-2710FC905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1" y="3845312"/>
            <a:ext cx="489981" cy="432000"/>
          </a:xfrm>
          <a:prstGeom prst="rect">
            <a:avLst/>
          </a:prstGeom>
        </p:spPr>
      </p:pic>
      <p:pic>
        <p:nvPicPr>
          <p:cNvPr id="10" name="Picture 9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64C0015A-A78E-5C98-375A-9BB5E8C0A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1" y="4346386"/>
            <a:ext cx="489981" cy="432000"/>
          </a:xfrm>
          <a:prstGeom prst="rect">
            <a:avLst/>
          </a:prstGeom>
        </p:spPr>
      </p:pic>
      <p:pic>
        <p:nvPicPr>
          <p:cNvPr id="13" name="Picture 12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690AF620-E501-DBF3-5ABA-7BDAED54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0" y="4889706"/>
            <a:ext cx="489981" cy="43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25C730-1F92-C765-4501-AF65B1801035}"/>
              </a:ext>
            </a:extLst>
          </p:cNvPr>
          <p:cNvSpPr txBox="1"/>
          <p:nvPr/>
        </p:nvSpPr>
        <p:spPr>
          <a:xfrm>
            <a:off x="3876431" y="3364660"/>
            <a:ext cx="28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the right level of care,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AA06FA-9B47-64D7-5DE8-FAEB6F03FDA9}"/>
              </a:ext>
            </a:extLst>
          </p:cNvPr>
          <p:cNvSpPr txBox="1"/>
          <p:nvPr/>
        </p:nvSpPr>
        <p:spPr>
          <a:xfrm>
            <a:off x="3876429" y="3880665"/>
            <a:ext cx="402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with the right health professional,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68866-B425-899E-4859-C174B0CD2ACA}"/>
              </a:ext>
            </a:extLst>
          </p:cNvPr>
          <p:cNvSpPr txBox="1"/>
          <p:nvPr/>
        </p:nvSpPr>
        <p:spPr>
          <a:xfrm>
            <a:off x="3876430" y="4395790"/>
            <a:ext cx="33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in the right part of the NHS,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467DE-07AE-C26A-AC17-ACE4724BC3D4}"/>
              </a:ext>
            </a:extLst>
          </p:cNvPr>
          <p:cNvSpPr txBox="1"/>
          <p:nvPr/>
        </p:nvSpPr>
        <p:spPr>
          <a:xfrm>
            <a:off x="3876431" y="4924619"/>
            <a:ext cx="28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first time.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165C3-4B8E-AF78-D918-82DFE5014938}"/>
              </a:ext>
            </a:extLst>
          </p:cNvPr>
          <p:cNvSpPr txBox="1"/>
          <p:nvPr/>
        </p:nvSpPr>
        <p:spPr>
          <a:xfrm>
            <a:off x="2522114" y="6313334"/>
            <a:ext cx="8331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F6E20E6-C417-DA6C-FC26-BBCD00637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897" y="162348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A9B7B-933D-A8D1-F6D8-775B9B23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E3D3B-6A9B-B79E-5EAC-9E7E8BAD8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A57248-8E68-1865-4FF0-70294BB8C23A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44ED4291-5672-6605-D85E-6467D6E28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83" y="3256783"/>
            <a:ext cx="2680834" cy="2927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A29C9D-AE40-0054-D452-83961111E0F9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806A-5A30-16C3-A54F-A1953936A365}"/>
              </a:ext>
            </a:extLst>
          </p:cNvPr>
          <p:cNvSpPr txBox="1"/>
          <p:nvPr/>
        </p:nvSpPr>
        <p:spPr>
          <a:xfrm>
            <a:off x="3295012" y="1567241"/>
            <a:ext cx="56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86AB3"/>
                </a:solidFill>
                <a:latin typeface="Frutiger" panose="020B0602020204020204" pitchFamily="34" charset="0"/>
              </a:rPr>
              <a:t>Want to know more?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553D298-52C9-1243-8F22-81B6E97D8E39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A46FE0F-3563-D5EF-D58C-08057249FA55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0096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89556F-224C-2600-669B-66453862B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59" y="4019118"/>
            <a:ext cx="1800000" cy="18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20698B-1794-FAB5-93E2-3BC3D1F8043D}"/>
              </a:ext>
            </a:extLst>
          </p:cNvPr>
          <p:cNvSpPr txBox="1"/>
          <p:nvPr/>
        </p:nvSpPr>
        <p:spPr>
          <a:xfrm>
            <a:off x="341259" y="2391991"/>
            <a:ext cx="11509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86AB3"/>
                </a:solidFill>
                <a:latin typeface="Frutiger" panose="020B0602020204020204" pitchFamily="34" charset="0"/>
              </a:rPr>
              <a:t>https://leicesterleicestershireandrutland.icb.nhs.uk/need-help-fast-rutland/</a:t>
            </a:r>
          </a:p>
        </p:txBody>
      </p:sp>
    </p:spTree>
    <p:extLst>
      <p:ext uri="{BB962C8B-B14F-4D97-AF65-F5344CB8AC3E}">
        <p14:creationId xmlns:p14="http://schemas.microsoft.com/office/powerpoint/2010/main" val="197074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497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Frutiger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MCCLENNON, Melanie (NHS LEICESTER, LEICESTERSHIRE AND RUTLAND ICB - 04C)</dc:creator>
  <cp:lastModifiedBy>MCCLENNON, Melanie (NHS LEICESTER, LEICESTERSHIRE AND RUTLAND ICB - 04C)</cp:lastModifiedBy>
  <cp:revision>3</cp:revision>
  <dcterms:created xsi:type="dcterms:W3CDTF">2025-09-08T16:34:44Z</dcterms:created>
  <dcterms:modified xsi:type="dcterms:W3CDTF">2026-03-26T18:25:25Z</dcterms:modified>
</cp:coreProperties>
</file>