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64" r:id="rId3"/>
    <p:sldId id="266" r:id="rId4"/>
    <p:sldId id="265" r:id="rId5"/>
    <p:sldId id="268" r:id="rId6"/>
  </p:sldIdLst>
  <p:sldSz cx="18288000" cy="10287000"/>
  <p:notesSz cx="6858000" cy="9144000"/>
  <p:embeddedFontLst>
    <p:embeddedFont>
      <p:font typeface="Avenir Bold" panose="020B0604020202020204" charset="0"/>
      <p:regular r:id="rId7"/>
    </p:embeddedFont>
    <p:embeddedFont>
      <p:font typeface="Avenir Ultra-Bold" panose="020B0604020202020204" charset="0"/>
      <p:regular r:id="rId8"/>
    </p:embeddedFont>
    <p:embeddedFont>
      <p:font typeface="Be Vietnam" panose="020B0604020202020204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93EDFFD-9579-4898-9174-C8888C04BAA0}">
          <p14:sldIdLst>
            <p14:sldId id="262"/>
            <p14:sldId id="264"/>
            <p14:sldId id="266"/>
            <p14:sldId id="265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08" autoAdjust="0"/>
    <p:restoredTop sz="94622" autoAdjust="0"/>
  </p:normalViewPr>
  <p:slideViewPr>
    <p:cSldViewPr>
      <p:cViewPr varScale="1">
        <p:scale>
          <a:sx n="40" d="100"/>
          <a:sy n="40" d="100"/>
        </p:scale>
        <p:origin x="9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A1BBEAD8-FC4A-74DF-C88C-9CE92C0DE6A9}"/>
              </a:ext>
            </a:extLst>
          </p:cNvPr>
          <p:cNvSpPr/>
          <p:nvPr userDrawn="1"/>
        </p:nvSpPr>
        <p:spPr>
          <a:xfrm>
            <a:off x="4956956" y="112524"/>
            <a:ext cx="10359232" cy="10359232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6DBFC313-C960-C02E-5E85-E4F02E761998}"/>
              </a:ext>
            </a:extLst>
          </p:cNvPr>
          <p:cNvSpPr/>
          <p:nvPr userDrawn="1"/>
        </p:nvSpPr>
        <p:spPr>
          <a:xfrm>
            <a:off x="6429397" y="3428189"/>
            <a:ext cx="12087203" cy="7039637"/>
          </a:xfrm>
          <a:custGeom>
            <a:avLst/>
            <a:gdLst/>
            <a:ahLst/>
            <a:cxnLst/>
            <a:rect l="l" t="t" r="r" b="b"/>
            <a:pathLst>
              <a:path w="14874228" h="14087134">
                <a:moveTo>
                  <a:pt x="0" y="0"/>
                </a:moveTo>
                <a:lnTo>
                  <a:pt x="14874228" y="0"/>
                </a:lnTo>
                <a:lnTo>
                  <a:pt x="14874228" y="14087134"/>
                </a:lnTo>
                <a:lnTo>
                  <a:pt x="0" y="140871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3058" b="-10011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592559C7-C498-80A1-FBAA-E24354B9465C}"/>
              </a:ext>
            </a:extLst>
          </p:cNvPr>
          <p:cNvSpPr/>
          <p:nvPr userDrawn="1"/>
        </p:nvSpPr>
        <p:spPr>
          <a:xfrm>
            <a:off x="13019013" y="7584073"/>
            <a:ext cx="5497587" cy="2883753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1" r="-88432" b="-25922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A0F8165B-67FD-4FB6-945B-DC16A8E418E6}"/>
              </a:ext>
            </a:extLst>
          </p:cNvPr>
          <p:cNvGrpSpPr/>
          <p:nvPr userDrawn="1"/>
        </p:nvGrpSpPr>
        <p:grpSpPr>
          <a:xfrm>
            <a:off x="0" y="0"/>
            <a:ext cx="12175819" cy="10287000"/>
            <a:chOff x="0" y="0"/>
            <a:chExt cx="3206800" cy="270933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DDC464F-8719-A9DC-EE7F-1760E0DE353D}"/>
                </a:ext>
              </a:extLst>
            </p:cNvPr>
            <p:cNvSpPr/>
            <p:nvPr/>
          </p:nvSpPr>
          <p:spPr>
            <a:xfrm>
              <a:off x="0" y="0"/>
              <a:ext cx="3206800" cy="2709333"/>
            </a:xfrm>
            <a:custGeom>
              <a:avLst/>
              <a:gdLst/>
              <a:ahLst/>
              <a:cxnLst/>
              <a:rect l="l" t="t" r="r" b="b"/>
              <a:pathLst>
                <a:path w="3206800" h="2709333">
                  <a:moveTo>
                    <a:pt x="0" y="0"/>
                  </a:moveTo>
                  <a:lnTo>
                    <a:pt x="3206800" y="0"/>
                  </a:lnTo>
                  <a:lnTo>
                    <a:pt x="3206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F7AFE4AD-09FD-5F44-8D7A-9BC496B2AFEA}"/>
                </a:ext>
              </a:extLst>
            </p:cNvPr>
            <p:cNvSpPr txBox="1"/>
            <p:nvPr/>
          </p:nvSpPr>
          <p:spPr>
            <a:xfrm>
              <a:off x="0" y="-47625"/>
              <a:ext cx="3206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AutoShape 8">
            <a:extLst>
              <a:ext uri="{FF2B5EF4-FFF2-40B4-BE49-F238E27FC236}">
                <a16:creationId xmlns:a16="http://schemas.microsoft.com/office/drawing/2014/main" id="{6418661D-E125-954E-C703-ECB9D14C17A6}"/>
              </a:ext>
            </a:extLst>
          </p:cNvPr>
          <p:cNvSpPr/>
          <p:nvPr userDrawn="1"/>
        </p:nvSpPr>
        <p:spPr>
          <a:xfrm>
            <a:off x="1028700" y="8322295"/>
            <a:ext cx="9107872" cy="0"/>
          </a:xfrm>
          <a:prstGeom prst="line">
            <a:avLst/>
          </a:prstGeom>
          <a:ln w="38100" cap="flat">
            <a:solidFill>
              <a:srgbClr val="452E8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860E753-0845-F606-E79C-D7C67F8205F7}"/>
              </a:ext>
            </a:extLst>
          </p:cNvPr>
          <p:cNvSpPr/>
          <p:nvPr userDrawn="1"/>
        </p:nvSpPr>
        <p:spPr>
          <a:xfrm>
            <a:off x="13269333" y="797438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0E0721B4-1580-FA22-463E-D790612F5C49}"/>
              </a:ext>
            </a:extLst>
          </p:cNvPr>
          <p:cNvSpPr txBox="1"/>
          <p:nvPr userDrawn="1"/>
        </p:nvSpPr>
        <p:spPr>
          <a:xfrm>
            <a:off x="1028700" y="3550668"/>
            <a:ext cx="9847584" cy="2499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3"/>
              </a:lnSpc>
            </a:pPr>
            <a:r>
              <a:rPr lang="en-US" sz="7797" b="1" spc="-23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LLR Buddy Manager</a:t>
            </a:r>
          </a:p>
          <a:p>
            <a:pPr marL="0" lvl="0" indent="0" algn="l">
              <a:lnSpc>
                <a:spcPts val="9838"/>
              </a:lnSpc>
            </a:pPr>
            <a:r>
              <a:rPr lang="en-US" sz="9194" b="1" spc="-27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Case Study</a:t>
            </a:r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794C7FBC-336A-CBC6-D8D4-CE9B1CD0CB8E}"/>
              </a:ext>
            </a:extLst>
          </p:cNvPr>
          <p:cNvSpPr/>
          <p:nvPr userDrawn="1"/>
        </p:nvSpPr>
        <p:spPr>
          <a:xfrm>
            <a:off x="1142731" y="854588"/>
            <a:ext cx="5273869" cy="2057904"/>
          </a:xfrm>
          <a:custGeom>
            <a:avLst/>
            <a:gdLst/>
            <a:ahLst/>
            <a:cxnLst/>
            <a:rect l="l" t="t" r="r" b="b"/>
            <a:pathLst>
              <a:path w="5273869" h="2057904">
                <a:moveTo>
                  <a:pt x="0" y="0"/>
                </a:moveTo>
                <a:lnTo>
                  <a:pt x="5273870" y="0"/>
                </a:lnTo>
                <a:lnTo>
                  <a:pt x="5273870" y="2057905"/>
                </a:lnTo>
                <a:lnTo>
                  <a:pt x="0" y="20579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44856E90-DBED-1F21-3874-349F4A98E73B}"/>
              </a:ext>
            </a:extLst>
          </p:cNvPr>
          <p:cNvSpPr/>
          <p:nvPr userDrawn="1"/>
        </p:nvSpPr>
        <p:spPr>
          <a:xfrm rot="16200000">
            <a:off x="10154230" y="2078124"/>
            <a:ext cx="8656315" cy="8142440"/>
          </a:xfrm>
          <a:custGeom>
            <a:avLst/>
            <a:gdLst/>
            <a:ahLst/>
            <a:cxnLst/>
            <a:rect l="l" t="t" r="r" b="b"/>
            <a:pathLst>
              <a:path w="14874228" h="14087134">
                <a:moveTo>
                  <a:pt x="0" y="0"/>
                </a:moveTo>
                <a:lnTo>
                  <a:pt x="14874228" y="0"/>
                </a:lnTo>
                <a:lnTo>
                  <a:pt x="14874228" y="14087134"/>
                </a:lnTo>
                <a:lnTo>
                  <a:pt x="0" y="14087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1831" t="-1" b="-7300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E0A80C5D-1D92-1073-8905-43D0706343BE}"/>
              </a:ext>
            </a:extLst>
          </p:cNvPr>
          <p:cNvSpPr/>
          <p:nvPr userDrawn="1"/>
        </p:nvSpPr>
        <p:spPr>
          <a:xfrm rot="16200000">
            <a:off x="9929943" y="3305318"/>
            <a:ext cx="3985133" cy="10359232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59946" r="-1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2C74DDAE-2F39-DBC4-E49A-F07F46A113A0}"/>
              </a:ext>
            </a:extLst>
          </p:cNvPr>
          <p:cNvSpPr/>
          <p:nvPr userDrawn="1"/>
        </p:nvSpPr>
        <p:spPr>
          <a:xfrm rot="16200000">
            <a:off x="12063509" y="3987402"/>
            <a:ext cx="9819733" cy="3160464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5494" b="-22777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41DB04ED-6051-5D78-BD5D-55E58FB1477F}"/>
              </a:ext>
            </a:extLst>
          </p:cNvPr>
          <p:cNvGrpSpPr/>
          <p:nvPr userDrawn="1"/>
        </p:nvGrpSpPr>
        <p:grpSpPr>
          <a:xfrm>
            <a:off x="0" y="0"/>
            <a:ext cx="12175819" cy="10287000"/>
            <a:chOff x="0" y="0"/>
            <a:chExt cx="3206800" cy="270933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CD8B1C5-ACDC-43D2-AA1D-4197B282009D}"/>
                </a:ext>
              </a:extLst>
            </p:cNvPr>
            <p:cNvSpPr/>
            <p:nvPr/>
          </p:nvSpPr>
          <p:spPr>
            <a:xfrm>
              <a:off x="0" y="0"/>
              <a:ext cx="3206800" cy="2709333"/>
            </a:xfrm>
            <a:custGeom>
              <a:avLst/>
              <a:gdLst/>
              <a:ahLst/>
              <a:cxnLst/>
              <a:rect l="l" t="t" r="r" b="b"/>
              <a:pathLst>
                <a:path w="3206800" h="2709333">
                  <a:moveTo>
                    <a:pt x="0" y="0"/>
                  </a:moveTo>
                  <a:lnTo>
                    <a:pt x="3206800" y="0"/>
                  </a:lnTo>
                  <a:lnTo>
                    <a:pt x="3206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82801D9-18A1-DBA9-66D9-483AC31A7E62}"/>
                </a:ext>
              </a:extLst>
            </p:cNvPr>
            <p:cNvSpPr txBox="1"/>
            <p:nvPr/>
          </p:nvSpPr>
          <p:spPr>
            <a:xfrm>
              <a:off x="0" y="-47625"/>
              <a:ext cx="3206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AutoShape 8">
            <a:extLst>
              <a:ext uri="{FF2B5EF4-FFF2-40B4-BE49-F238E27FC236}">
                <a16:creationId xmlns:a16="http://schemas.microsoft.com/office/drawing/2014/main" id="{8AED1889-8381-7A14-C03F-177AB271FD58}"/>
              </a:ext>
            </a:extLst>
          </p:cNvPr>
          <p:cNvSpPr/>
          <p:nvPr userDrawn="1"/>
        </p:nvSpPr>
        <p:spPr>
          <a:xfrm>
            <a:off x="1028700" y="8322295"/>
            <a:ext cx="9107872" cy="0"/>
          </a:xfrm>
          <a:prstGeom prst="line">
            <a:avLst/>
          </a:prstGeom>
          <a:ln w="38100" cap="flat">
            <a:solidFill>
              <a:srgbClr val="452E8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A8604AA6-3C8C-E99B-C3DB-30CABA76FF42}"/>
              </a:ext>
            </a:extLst>
          </p:cNvPr>
          <p:cNvSpPr/>
          <p:nvPr userDrawn="1"/>
        </p:nvSpPr>
        <p:spPr>
          <a:xfrm>
            <a:off x="13269333" y="797438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7ABBC003-3C6D-7F04-24BC-D172277C76C1}"/>
              </a:ext>
            </a:extLst>
          </p:cNvPr>
          <p:cNvSpPr txBox="1"/>
          <p:nvPr userDrawn="1"/>
        </p:nvSpPr>
        <p:spPr>
          <a:xfrm>
            <a:off x="1028700" y="3550668"/>
            <a:ext cx="9847584" cy="2499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3"/>
              </a:lnSpc>
            </a:pPr>
            <a:r>
              <a:rPr lang="en-US" sz="7797" b="1" spc="-23" dirty="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LLR Buddy </a:t>
            </a:r>
          </a:p>
          <a:p>
            <a:pPr marL="0" lvl="0" indent="0" algn="l">
              <a:lnSpc>
                <a:spcPts val="9838"/>
              </a:lnSpc>
            </a:pPr>
            <a:r>
              <a:rPr lang="en-US" sz="9194" b="1" spc="-27" dirty="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Case Study</a:t>
            </a:r>
          </a:p>
        </p:txBody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F1E45664-A85D-4E56-4BFE-937103AA416A}"/>
              </a:ext>
            </a:extLst>
          </p:cNvPr>
          <p:cNvSpPr/>
          <p:nvPr userDrawn="1"/>
        </p:nvSpPr>
        <p:spPr>
          <a:xfrm>
            <a:off x="1142731" y="854588"/>
            <a:ext cx="5273869" cy="2057904"/>
          </a:xfrm>
          <a:custGeom>
            <a:avLst/>
            <a:gdLst/>
            <a:ahLst/>
            <a:cxnLst/>
            <a:rect l="l" t="t" r="r" b="b"/>
            <a:pathLst>
              <a:path w="5273869" h="2057904">
                <a:moveTo>
                  <a:pt x="0" y="0"/>
                </a:moveTo>
                <a:lnTo>
                  <a:pt x="5273870" y="0"/>
                </a:lnTo>
                <a:lnTo>
                  <a:pt x="5273870" y="2057905"/>
                </a:lnTo>
                <a:lnTo>
                  <a:pt x="0" y="20579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tting Involv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543AE2C2-3775-CE0C-AB26-72196630EC3D}"/>
              </a:ext>
            </a:extLst>
          </p:cNvPr>
          <p:cNvSpPr/>
          <p:nvPr userDrawn="1"/>
        </p:nvSpPr>
        <p:spPr>
          <a:xfrm>
            <a:off x="1028700" y="9258300"/>
            <a:ext cx="16230600" cy="1219200"/>
          </a:xfrm>
          <a:custGeom>
            <a:avLst/>
            <a:gdLst/>
            <a:ahLst/>
            <a:cxnLst/>
            <a:rect l="l" t="t" r="r" b="b"/>
            <a:pathLst>
              <a:path w="16230600" h="6143964">
                <a:moveTo>
                  <a:pt x="0" y="0"/>
                </a:moveTo>
                <a:lnTo>
                  <a:pt x="16230600" y="0"/>
                </a:lnTo>
                <a:lnTo>
                  <a:pt x="16230600" y="6143964"/>
                </a:lnTo>
                <a:lnTo>
                  <a:pt x="0" y="6143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7317" b="-40393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801BB430-7212-ABBD-26A7-7BAAD958540F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2870C55-BD2A-EEDF-161B-A0BC552A961E}"/>
              </a:ext>
            </a:extLst>
          </p:cNvPr>
          <p:cNvSpPr txBox="1"/>
          <p:nvPr userDrawn="1"/>
        </p:nvSpPr>
        <p:spPr>
          <a:xfrm>
            <a:off x="1028700" y="558877"/>
            <a:ext cx="14057521" cy="1003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399"/>
              </a:lnSpc>
              <a:spcBef>
                <a:spcPct val="0"/>
              </a:spcBef>
            </a:pPr>
            <a:r>
              <a:rPr lang="en-US" sz="6999" spc="-34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Implementing LLR Buddying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>
            <a:extLst>
              <a:ext uri="{FF2B5EF4-FFF2-40B4-BE49-F238E27FC236}">
                <a16:creationId xmlns:a16="http://schemas.microsoft.com/office/drawing/2014/main" id="{19FD7FC5-32D0-763D-6A94-36F3F0A8A2DA}"/>
              </a:ext>
            </a:extLst>
          </p:cNvPr>
          <p:cNvGrpSpPr/>
          <p:nvPr userDrawn="1"/>
        </p:nvGrpSpPr>
        <p:grpSpPr>
          <a:xfrm>
            <a:off x="0" y="0"/>
            <a:ext cx="5082233" cy="10287000"/>
            <a:chOff x="0" y="0"/>
            <a:chExt cx="6776310" cy="13716000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45661889-FE91-32D1-CD8E-4BBF7E3FB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712" r="23295" b="6490"/>
            <a:stretch>
              <a:fillRect/>
            </a:stretch>
          </p:blipFill>
          <p:spPr>
            <a:xfrm>
              <a:off x="0" y="0"/>
              <a:ext cx="6776310" cy="13716000"/>
            </a:xfrm>
            <a:prstGeom prst="rect">
              <a:avLst/>
            </a:prstGeom>
          </p:spPr>
        </p:pic>
      </p:grpSp>
      <p:sp>
        <p:nvSpPr>
          <p:cNvPr id="10" name="Freeform 4">
            <a:extLst>
              <a:ext uri="{FF2B5EF4-FFF2-40B4-BE49-F238E27FC236}">
                <a16:creationId xmlns:a16="http://schemas.microsoft.com/office/drawing/2014/main" id="{6C3E53C6-71DE-8E84-DB3D-21B30BA87F67}"/>
              </a:ext>
            </a:extLst>
          </p:cNvPr>
          <p:cNvSpPr/>
          <p:nvPr userDrawn="1"/>
        </p:nvSpPr>
        <p:spPr>
          <a:xfrm>
            <a:off x="10254637" y="-114300"/>
            <a:ext cx="8185763" cy="8408550"/>
          </a:xfrm>
          <a:custGeom>
            <a:avLst/>
            <a:gdLst/>
            <a:ahLst/>
            <a:cxnLst/>
            <a:rect l="l" t="t" r="r" b="b"/>
            <a:pathLst>
              <a:path w="16588499" h="16588499">
                <a:moveTo>
                  <a:pt x="0" y="0"/>
                </a:moveTo>
                <a:lnTo>
                  <a:pt x="16588499" y="0"/>
                </a:lnTo>
                <a:lnTo>
                  <a:pt x="16588499" y="16588498"/>
                </a:lnTo>
                <a:lnTo>
                  <a:pt x="0" y="16588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" t="-97281" r="-10265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B73AC197-63E7-8917-B279-5D9994BB416D}"/>
              </a:ext>
            </a:extLst>
          </p:cNvPr>
          <p:cNvSpPr/>
          <p:nvPr userDrawn="1"/>
        </p:nvSpPr>
        <p:spPr>
          <a:xfrm>
            <a:off x="8144270" y="-114300"/>
            <a:ext cx="7543726" cy="1695846"/>
          </a:xfrm>
          <a:custGeom>
            <a:avLst/>
            <a:gdLst/>
            <a:ahLst/>
            <a:cxnLst/>
            <a:rect l="l" t="t" r="r" b="b"/>
            <a:pathLst>
              <a:path w="7543726" h="7543726">
                <a:moveTo>
                  <a:pt x="0" y="0"/>
                </a:moveTo>
                <a:lnTo>
                  <a:pt x="7543725" y="0"/>
                </a:lnTo>
                <a:lnTo>
                  <a:pt x="7543725" y="7543726"/>
                </a:lnTo>
                <a:lnTo>
                  <a:pt x="0" y="75437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4483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9DF81B8A-1AEA-DCF2-28C7-2F6329860237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3" name="Group 7">
            <a:extLst>
              <a:ext uri="{FF2B5EF4-FFF2-40B4-BE49-F238E27FC236}">
                <a16:creationId xmlns:a16="http://schemas.microsoft.com/office/drawing/2014/main" id="{8CFC65E1-BA4E-D0F8-BFC9-B346259FB13B}"/>
              </a:ext>
            </a:extLst>
          </p:cNvPr>
          <p:cNvGrpSpPr/>
          <p:nvPr userDrawn="1"/>
        </p:nvGrpSpPr>
        <p:grpSpPr>
          <a:xfrm>
            <a:off x="8408043" y="1028700"/>
            <a:ext cx="8851257" cy="5185073"/>
            <a:chOff x="0" y="0"/>
            <a:chExt cx="2331195" cy="1365616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1B4A1327-D3AC-8966-50FB-DBA2B5B551AB}"/>
                </a:ext>
              </a:extLst>
            </p:cNvPr>
            <p:cNvSpPr/>
            <p:nvPr/>
          </p:nvSpPr>
          <p:spPr>
            <a:xfrm>
              <a:off x="0" y="0"/>
              <a:ext cx="2331195" cy="1365616"/>
            </a:xfrm>
            <a:custGeom>
              <a:avLst/>
              <a:gdLst/>
              <a:ahLst/>
              <a:cxnLst/>
              <a:rect l="l" t="t" r="r" b="b"/>
              <a:pathLst>
                <a:path w="2331195" h="1365616">
                  <a:moveTo>
                    <a:pt x="0" y="0"/>
                  </a:moveTo>
                  <a:lnTo>
                    <a:pt x="2331195" y="0"/>
                  </a:lnTo>
                  <a:lnTo>
                    <a:pt x="2331195" y="1365616"/>
                  </a:lnTo>
                  <a:lnTo>
                    <a:pt x="0" y="13656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52F96F96-5B1F-DCFA-1863-0194D715C059}"/>
                </a:ext>
              </a:extLst>
            </p:cNvPr>
            <p:cNvSpPr txBox="1"/>
            <p:nvPr/>
          </p:nvSpPr>
          <p:spPr>
            <a:xfrm>
              <a:off x="0" y="-47625"/>
              <a:ext cx="2331195" cy="14132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6" name="TextBox 10">
            <a:extLst>
              <a:ext uri="{FF2B5EF4-FFF2-40B4-BE49-F238E27FC236}">
                <a16:creationId xmlns:a16="http://schemas.microsoft.com/office/drawing/2014/main" id="{7FEC4A15-1CEF-D1D4-AA82-5C7E2316DA2C}"/>
              </a:ext>
            </a:extLst>
          </p:cNvPr>
          <p:cNvSpPr txBox="1"/>
          <p:nvPr userDrawn="1"/>
        </p:nvSpPr>
        <p:spPr>
          <a:xfrm>
            <a:off x="6172299" y="482600"/>
            <a:ext cx="7266115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Reflections &amp; Learning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act &amp;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3D4C67FE-FF1B-F619-B345-C3C56F264492}"/>
              </a:ext>
            </a:extLst>
          </p:cNvPr>
          <p:cNvSpPr/>
          <p:nvPr userDrawn="1"/>
        </p:nvSpPr>
        <p:spPr>
          <a:xfrm>
            <a:off x="1415148" y="-190500"/>
            <a:ext cx="7500252" cy="5715000"/>
          </a:xfrm>
          <a:custGeom>
            <a:avLst/>
            <a:gdLst/>
            <a:ahLst/>
            <a:cxnLst/>
            <a:rect l="l" t="t" r="r" b="b"/>
            <a:pathLst>
              <a:path w="16230600" h="16230600">
                <a:moveTo>
                  <a:pt x="0" y="0"/>
                </a:moveTo>
                <a:lnTo>
                  <a:pt x="16230600" y="0"/>
                </a:lnTo>
                <a:lnTo>
                  <a:pt x="16230600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3173" r="-116401" b="-16082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1" name="Group 3">
            <a:extLst>
              <a:ext uri="{FF2B5EF4-FFF2-40B4-BE49-F238E27FC236}">
                <a16:creationId xmlns:a16="http://schemas.microsoft.com/office/drawing/2014/main" id="{304FE3D3-3E07-0EA2-8DA0-72FD0D94E66D}"/>
              </a:ext>
            </a:extLst>
          </p:cNvPr>
          <p:cNvGrpSpPr/>
          <p:nvPr userDrawn="1"/>
        </p:nvGrpSpPr>
        <p:grpSpPr>
          <a:xfrm>
            <a:off x="8551397" y="0"/>
            <a:ext cx="9736603" cy="5371449"/>
            <a:chOff x="0" y="0"/>
            <a:chExt cx="2564373" cy="1414703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761817E2-D360-F4F1-C316-F49A29C15989}"/>
                </a:ext>
              </a:extLst>
            </p:cNvPr>
            <p:cNvSpPr/>
            <p:nvPr/>
          </p:nvSpPr>
          <p:spPr>
            <a:xfrm>
              <a:off x="0" y="0"/>
              <a:ext cx="2564373" cy="1414703"/>
            </a:xfrm>
            <a:custGeom>
              <a:avLst/>
              <a:gdLst/>
              <a:ahLst/>
              <a:cxnLst/>
              <a:rect l="l" t="t" r="r" b="b"/>
              <a:pathLst>
                <a:path w="2564373" h="1414703">
                  <a:moveTo>
                    <a:pt x="0" y="0"/>
                  </a:moveTo>
                  <a:lnTo>
                    <a:pt x="2564373" y="0"/>
                  </a:lnTo>
                  <a:lnTo>
                    <a:pt x="2564373" y="1414703"/>
                  </a:lnTo>
                  <a:lnTo>
                    <a:pt x="0" y="141470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CBEFC40F-F2A5-1993-5215-98C613662CE3}"/>
                </a:ext>
              </a:extLst>
            </p:cNvPr>
            <p:cNvSpPr txBox="1"/>
            <p:nvPr/>
          </p:nvSpPr>
          <p:spPr>
            <a:xfrm>
              <a:off x="0" y="-19050"/>
              <a:ext cx="2564373" cy="1433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9"/>
                </a:lnSpc>
              </a:pPr>
              <a:endParaRPr/>
            </a:p>
          </p:txBody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id="{209DBDF5-4833-68DB-B818-8A7BC91AD0D3}"/>
              </a:ext>
            </a:extLst>
          </p:cNvPr>
          <p:cNvGrpSpPr/>
          <p:nvPr userDrawn="1"/>
        </p:nvGrpSpPr>
        <p:grpSpPr>
          <a:xfrm>
            <a:off x="8551397" y="5143500"/>
            <a:ext cx="9736603" cy="5143500"/>
            <a:chOff x="0" y="0"/>
            <a:chExt cx="2564373" cy="1354667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3654F2DF-341E-5AE5-B0B0-73E008C10AE3}"/>
                </a:ext>
              </a:extLst>
            </p:cNvPr>
            <p:cNvSpPr/>
            <p:nvPr/>
          </p:nvSpPr>
          <p:spPr>
            <a:xfrm>
              <a:off x="0" y="0"/>
              <a:ext cx="2564373" cy="1354667"/>
            </a:xfrm>
            <a:custGeom>
              <a:avLst/>
              <a:gdLst/>
              <a:ahLst/>
              <a:cxnLst/>
              <a:rect l="l" t="t" r="r" b="b"/>
              <a:pathLst>
                <a:path w="2564373" h="1354667">
                  <a:moveTo>
                    <a:pt x="0" y="0"/>
                  </a:moveTo>
                  <a:lnTo>
                    <a:pt x="2564373" y="0"/>
                  </a:lnTo>
                  <a:lnTo>
                    <a:pt x="2564373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8">
              <a:extLst>
                <a:ext uri="{FF2B5EF4-FFF2-40B4-BE49-F238E27FC236}">
                  <a16:creationId xmlns:a16="http://schemas.microsoft.com/office/drawing/2014/main" id="{FAA8FF6F-B274-0949-53F8-7AC69942930D}"/>
                </a:ext>
              </a:extLst>
            </p:cNvPr>
            <p:cNvSpPr txBox="1"/>
            <p:nvPr/>
          </p:nvSpPr>
          <p:spPr>
            <a:xfrm>
              <a:off x="0" y="-47625"/>
              <a:ext cx="2564373" cy="14022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TextBox 9">
            <a:extLst>
              <a:ext uri="{FF2B5EF4-FFF2-40B4-BE49-F238E27FC236}">
                <a16:creationId xmlns:a16="http://schemas.microsoft.com/office/drawing/2014/main" id="{828E7010-FBCA-BBC7-877C-CE6C4784C4EB}"/>
              </a:ext>
            </a:extLst>
          </p:cNvPr>
          <p:cNvSpPr txBox="1"/>
          <p:nvPr userDrawn="1"/>
        </p:nvSpPr>
        <p:spPr>
          <a:xfrm>
            <a:off x="9144000" y="492393"/>
            <a:ext cx="7728852" cy="28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99"/>
              </a:lnSpc>
              <a:spcBef>
                <a:spcPct val="0"/>
              </a:spcBef>
            </a:pPr>
            <a:r>
              <a:rPr lang="en-GB" sz="1999" b="0" i="0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How has having LLR Buddies helped your role as a Manager?</a:t>
            </a:r>
            <a:endParaRPr lang="en-US" sz="1999" b="0" i="0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2DCF8016-0FAF-ABD3-45D2-F50D9378C31D}"/>
              </a:ext>
            </a:extLst>
          </p:cNvPr>
          <p:cNvSpPr txBox="1"/>
          <p:nvPr userDrawn="1"/>
        </p:nvSpPr>
        <p:spPr>
          <a:xfrm>
            <a:off x="1028700" y="571500"/>
            <a:ext cx="6416268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Experience &amp; Impact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3118CB7F-36F3-6ABB-60CD-43464B94D945}"/>
              </a:ext>
            </a:extLst>
          </p:cNvPr>
          <p:cNvGrpSpPr/>
          <p:nvPr userDrawn="1"/>
        </p:nvGrpSpPr>
        <p:grpSpPr>
          <a:xfrm>
            <a:off x="-1" y="5143501"/>
            <a:ext cx="8551397" cy="5143500"/>
            <a:chOff x="0" y="0"/>
            <a:chExt cx="2317343" cy="1414703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D3427C8C-D16F-AE20-4FDB-EBAC8F1D3CB7}"/>
                </a:ext>
              </a:extLst>
            </p:cNvPr>
            <p:cNvSpPr/>
            <p:nvPr/>
          </p:nvSpPr>
          <p:spPr>
            <a:xfrm>
              <a:off x="0" y="0"/>
              <a:ext cx="2317343" cy="1414703"/>
            </a:xfrm>
            <a:custGeom>
              <a:avLst/>
              <a:gdLst/>
              <a:ahLst/>
              <a:cxnLst/>
              <a:rect l="l" t="t" r="r" b="b"/>
              <a:pathLst>
                <a:path w="2317343" h="1414703">
                  <a:moveTo>
                    <a:pt x="0" y="0"/>
                  </a:moveTo>
                  <a:lnTo>
                    <a:pt x="2317343" y="0"/>
                  </a:lnTo>
                  <a:lnTo>
                    <a:pt x="2317343" y="1414703"/>
                  </a:lnTo>
                  <a:lnTo>
                    <a:pt x="0" y="141470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6DD8C885-4C1B-664B-E9C8-36E82C99E5F4}"/>
                </a:ext>
              </a:extLst>
            </p:cNvPr>
            <p:cNvSpPr txBox="1"/>
            <p:nvPr/>
          </p:nvSpPr>
          <p:spPr>
            <a:xfrm>
              <a:off x="0" y="-19050"/>
              <a:ext cx="2317343" cy="1433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9"/>
                </a:lnSpc>
              </a:pPr>
              <a:endParaRPr/>
            </a:p>
          </p:txBody>
        </p:sp>
      </p:grpSp>
      <p:sp>
        <p:nvSpPr>
          <p:cNvPr id="22" name="TextBox 14">
            <a:extLst>
              <a:ext uri="{FF2B5EF4-FFF2-40B4-BE49-F238E27FC236}">
                <a16:creationId xmlns:a16="http://schemas.microsoft.com/office/drawing/2014/main" id="{264F3289-8D9A-ACE6-8C71-FB4CD91B1FEE}"/>
              </a:ext>
            </a:extLst>
          </p:cNvPr>
          <p:cNvSpPr txBox="1"/>
          <p:nvPr userDrawn="1"/>
        </p:nvSpPr>
        <p:spPr>
          <a:xfrm>
            <a:off x="9144000" y="5676900"/>
            <a:ext cx="7728852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99"/>
              </a:lnSpc>
              <a:spcBef>
                <a:spcPct val="0"/>
              </a:spcBef>
            </a:pPr>
            <a:r>
              <a:rPr lang="en-GB" sz="1999" b="0" i="0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Can you share an example of how LLR Buddying has positively impacted a new starter’s induction experience?</a:t>
            </a:r>
            <a:endParaRPr lang="en-US" sz="1999" b="0" i="0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4159D57B-6B50-C148-05CC-982082D205EF}"/>
              </a:ext>
            </a:extLst>
          </p:cNvPr>
          <p:cNvSpPr txBox="1"/>
          <p:nvPr userDrawn="1"/>
        </p:nvSpPr>
        <p:spPr>
          <a:xfrm>
            <a:off x="628690" y="5695950"/>
            <a:ext cx="6588131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  <a:spcBef>
                <a:spcPct val="0"/>
              </a:spcBef>
            </a:pPr>
            <a:r>
              <a:rPr lang="en-GB" sz="1999" b="0" i="0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Have you observed any changes in team culture or collaboration as a result of LLR Buddying?</a:t>
            </a:r>
            <a:endParaRPr lang="en-US" sz="1999" b="0" i="0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C6EAC767-6FDC-2854-C14F-A5A68C660B50}"/>
              </a:ext>
            </a:extLst>
          </p:cNvPr>
          <p:cNvSpPr/>
          <p:nvPr userDrawn="1"/>
        </p:nvSpPr>
        <p:spPr>
          <a:xfrm>
            <a:off x="1095531" y="3849906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4" y="0"/>
                </a:lnTo>
                <a:lnTo>
                  <a:pt x="2731974" y="1066037"/>
                </a:lnTo>
                <a:lnTo>
                  <a:pt x="0" y="10660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ons &amp; Ad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ED3D10EA-B9CA-9035-A289-EDEDB469F45A}"/>
              </a:ext>
            </a:extLst>
          </p:cNvPr>
          <p:cNvSpPr/>
          <p:nvPr userDrawn="1"/>
        </p:nvSpPr>
        <p:spPr>
          <a:xfrm rot="5400000">
            <a:off x="12439161" y="4400062"/>
            <a:ext cx="10591802" cy="1410677"/>
          </a:xfrm>
          <a:custGeom>
            <a:avLst/>
            <a:gdLst/>
            <a:ahLst/>
            <a:cxnLst/>
            <a:rect l="l" t="t" r="r" b="b"/>
            <a:pathLst>
              <a:path w="14874228" h="4578050">
                <a:moveTo>
                  <a:pt x="0" y="0"/>
                </a:moveTo>
                <a:lnTo>
                  <a:pt x="14874228" y="0"/>
                </a:lnTo>
                <a:lnTo>
                  <a:pt x="14874228" y="4578050"/>
                </a:lnTo>
                <a:lnTo>
                  <a:pt x="0" y="45780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856" t="-224529" r="-20576" b="-6740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ACEFA4D7-0E32-7AD4-B5DD-92353698C6D4}"/>
              </a:ext>
            </a:extLst>
          </p:cNvPr>
          <p:cNvSpPr txBox="1"/>
          <p:nvPr userDrawn="1"/>
        </p:nvSpPr>
        <p:spPr>
          <a:xfrm>
            <a:off x="1028700" y="571500"/>
            <a:ext cx="910590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Reflections &amp; Advice</a:t>
            </a:r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D29DA5C0-8384-BD12-9A4F-081595F0471B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074A986-86C5-ED81-7436-46B60F09B63F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>
            <a:extLst>
              <a:ext uri="{FF2B5EF4-FFF2-40B4-BE49-F238E27FC236}">
                <a16:creationId xmlns:a16="http://schemas.microsoft.com/office/drawing/2014/main" id="{C81E094C-5F35-9CC3-7CBA-4CE536D3944D}"/>
              </a:ext>
            </a:extLst>
          </p:cNvPr>
          <p:cNvSpPr txBox="1"/>
          <p:nvPr/>
        </p:nvSpPr>
        <p:spPr>
          <a:xfrm>
            <a:off x="6576601" y="8496300"/>
            <a:ext cx="4396199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400" i="1" dirty="0">
                <a:latin typeface="Be Vietnam"/>
                <a:ea typeface="Be Vietnam"/>
                <a:cs typeface="Be Vietnam"/>
                <a:sym typeface="Be Vietnam"/>
              </a:rPr>
              <a:t>Date Created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36D9510F-2606-9E6B-E310-4144D6C41B5F}"/>
              </a:ext>
            </a:extLst>
          </p:cNvPr>
          <p:cNvSpPr txBox="1"/>
          <p:nvPr/>
        </p:nvSpPr>
        <p:spPr>
          <a:xfrm>
            <a:off x="1028700" y="8496300"/>
            <a:ext cx="4262712" cy="394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400" i="1" dirty="0" err="1">
                <a:latin typeface="Be Vietnam"/>
                <a:ea typeface="Be Vietnam"/>
                <a:cs typeface="Be Vietnam"/>
                <a:sym typeface="Be Vietnam"/>
              </a:rPr>
              <a:t>Organisation</a:t>
            </a:r>
            <a:r>
              <a:rPr lang="en-US" sz="2400" i="1" dirty="0">
                <a:latin typeface="Be Vietnam"/>
                <a:ea typeface="Be Vietnam"/>
                <a:cs typeface="Be Vietnam"/>
                <a:sym typeface="Be Vietnam"/>
              </a:rPr>
              <a:t> Name</a:t>
            </a: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AC338F6C-BC2E-75B1-8B86-5B572F69BD9A}"/>
              </a:ext>
            </a:extLst>
          </p:cNvPr>
          <p:cNvSpPr txBox="1"/>
          <p:nvPr/>
        </p:nvSpPr>
        <p:spPr>
          <a:xfrm>
            <a:off x="1142731" y="6277057"/>
            <a:ext cx="9107872" cy="66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999" b="1" i="1" dirty="0">
                <a:latin typeface="Avenir Ultra-Bold"/>
                <a:ea typeface="Avenir Ultra-Bold"/>
                <a:cs typeface="Avenir Ultra-Bold"/>
                <a:sym typeface="Avenir Ultra-Bold"/>
              </a:rPr>
              <a:t>Full Name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AD0E893B-99EE-3F55-5BC0-9D6A84A7C9B8}"/>
              </a:ext>
            </a:extLst>
          </p:cNvPr>
          <p:cNvSpPr txBox="1"/>
          <p:nvPr/>
        </p:nvSpPr>
        <p:spPr>
          <a:xfrm>
            <a:off x="1142731" y="6865504"/>
            <a:ext cx="9107872" cy="507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2400" b="1" i="1" dirty="0">
                <a:latin typeface="Avenir Ultra-Bold"/>
                <a:ea typeface="Avenir Ultra-Bold"/>
                <a:cs typeface="Avenir Ultra-Bold"/>
                <a:sym typeface="Avenir Ultra-Bold"/>
              </a:rPr>
              <a:t>Service Name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F649CE9E-76AA-7108-C2E1-670B8B06ED33}"/>
              </a:ext>
            </a:extLst>
          </p:cNvPr>
          <p:cNvSpPr txBox="1"/>
          <p:nvPr/>
        </p:nvSpPr>
        <p:spPr>
          <a:xfrm>
            <a:off x="1142731" y="7670388"/>
            <a:ext cx="9107872" cy="507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2400" i="1" dirty="0">
                <a:latin typeface="Be Vietnam" panose="020B0604020202020204" charset="0"/>
                <a:ea typeface="Avenir Ultra-Bold"/>
                <a:cs typeface="Avenir Ultra-Bold"/>
                <a:sym typeface="Avenir Ultra-Bold"/>
              </a:rPr>
              <a:t>Email</a:t>
            </a:r>
          </a:p>
        </p:txBody>
      </p:sp>
    </p:spTree>
    <p:extLst>
      <p:ext uri="{BB962C8B-B14F-4D97-AF65-F5344CB8AC3E}">
        <p14:creationId xmlns:p14="http://schemas.microsoft.com/office/powerpoint/2010/main" val="371155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16A6A0-4E3E-CF42-27E3-DB259768D904}"/>
              </a:ext>
            </a:extLst>
          </p:cNvPr>
          <p:cNvSpPr txBox="1">
            <a:spLocks noChangeAspect="1"/>
          </p:cNvSpPr>
          <p:nvPr/>
        </p:nvSpPr>
        <p:spPr>
          <a:xfrm>
            <a:off x="1028700" y="1638300"/>
            <a:ext cx="16040100" cy="701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your </a:t>
            </a:r>
            <a:r>
              <a:rPr lang="en-GB" dirty="0"/>
              <a:t>job role, department or service?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How long have you been implementing LLR Buddying?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led you to introduce LLR Buddying in your team/service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? What challenges/ needs were you hoping LLR Buddy’s would support with?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How did you approach selecting and supporting LLR Buddies in your team?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What qualities were you looking for?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09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C688C1-6400-16AB-10FA-3F5CA2FC1462}"/>
              </a:ext>
            </a:extLst>
          </p:cNvPr>
          <p:cNvSpPr txBox="1">
            <a:spLocks noChangeAspect="1"/>
          </p:cNvSpPr>
          <p:nvPr/>
        </p:nvSpPr>
        <p:spPr>
          <a:xfrm>
            <a:off x="8863262" y="1181100"/>
            <a:ext cx="9043737" cy="381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/>
              <a:t>What has the support of an LLR Buddy meant for your role as a Manager during the induction process? Is there any data to support this?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9C654-9DAE-9BD4-B06A-C420A828A477}"/>
              </a:ext>
            </a:extLst>
          </p:cNvPr>
          <p:cNvSpPr txBox="1">
            <a:spLocks noChangeAspect="1"/>
          </p:cNvSpPr>
          <p:nvPr/>
        </p:nvSpPr>
        <p:spPr>
          <a:xfrm>
            <a:off x="8863263" y="6404811"/>
            <a:ext cx="9043737" cy="3810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/>
              <a:t>How would the new starters experience have differed without an LLR Buddy? Have you noticed </a:t>
            </a:r>
            <a:r>
              <a:rPr lang="en-GB"/>
              <a:t>your LLR Buddies’ </a:t>
            </a:r>
            <a:r>
              <a:rPr lang="en-GB" dirty="0"/>
              <a:t>skills developing through being an LLR Buddy? Is there any data to support this?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D510E-9CAE-C64C-A950-38794037AE18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6404810"/>
            <a:ext cx="7900736" cy="3810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/>
              <a:t>Have you noticed any broader benefits to team culture, such as improved team spirit, smoother inductions, or better peer support? Is there any evidence to support this?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7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065DFD-5806-82ED-5D18-EE06E90F382F}"/>
              </a:ext>
            </a:extLst>
          </p:cNvPr>
          <p:cNvSpPr txBox="1">
            <a:spLocks noChangeAspect="1"/>
          </p:cNvSpPr>
          <p:nvPr/>
        </p:nvSpPr>
        <p:spPr>
          <a:xfrm>
            <a:off x="5334000" y="2552700"/>
            <a:ext cx="11734800" cy="701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have been the key enablers and challenges in embedding LLR Buddying in your area?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would you recommend to other Managers considering implementing the LLR Buddying Framework?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How did the Manager’s Guide and other resources support you in planning or launching Buddying?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20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92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227</Words>
  <Application>Microsoft Office PowerPoint</Application>
  <PresentationFormat>Custom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Avenir Ultra-Bold</vt:lpstr>
      <vt:lpstr>Arial</vt:lpstr>
      <vt:lpstr>Be Vietnam</vt:lpstr>
      <vt:lpstr>Avenir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Case Study Presentation</dc:title>
  <dc:creator>Khalifa Mariam</dc:creator>
  <cp:lastModifiedBy>mariam khalifa</cp:lastModifiedBy>
  <cp:revision>9</cp:revision>
  <dcterms:created xsi:type="dcterms:W3CDTF">2006-08-16T00:00:00Z</dcterms:created>
  <dcterms:modified xsi:type="dcterms:W3CDTF">2025-08-04T14:43:21Z</dcterms:modified>
  <dc:identifier>DAGuoaemGoE</dc:identifier>
</cp:coreProperties>
</file>