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7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AE2573"/>
    <a:srgbClr val="086AB3"/>
    <a:srgbClr val="1241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C60B5E-6219-41CB-B79B-C1D818275122}" v="136" dt="2025-09-12T22:01:41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LENNON, Melanie (NHS LEICESTER, LEICESTERSHIRE AND RUTLAND ICB - 04C)" userId="296550f6-6d67-44a2-8236-7758ca8e4ad0" providerId="ADAL" clId="{26C60B5E-6219-41CB-B79B-C1D818275122}"/>
    <pc:docChg chg="undo custSel addSld delSld modSld sldOrd">
      <pc:chgData name="MCCLENNON, Melanie (NHS LEICESTER, LEICESTERSHIRE AND RUTLAND ICB - 04C)" userId="296550f6-6d67-44a2-8236-7758ca8e4ad0" providerId="ADAL" clId="{26C60B5E-6219-41CB-B79B-C1D818275122}" dt="2025-09-12T21:02:37.762" v="546" actId="1076"/>
      <pc:docMkLst>
        <pc:docMk/>
      </pc:docMkLst>
      <pc:sldChg chg="delSp mod">
        <pc:chgData name="MCCLENNON, Melanie (NHS LEICESTER, LEICESTERSHIRE AND RUTLAND ICB - 04C)" userId="296550f6-6d67-44a2-8236-7758ca8e4ad0" providerId="ADAL" clId="{26C60B5E-6219-41CB-B79B-C1D818275122}" dt="2025-09-09T22:02:32.287" v="0" actId="478"/>
        <pc:sldMkLst>
          <pc:docMk/>
          <pc:sldMk cId="2703116166" sldId="256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35.975" v="1" actId="478"/>
        <pc:sldMkLst>
          <pc:docMk/>
          <pc:sldMk cId="656616103" sldId="258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0.427" v="2" actId="478"/>
        <pc:sldMkLst>
          <pc:docMk/>
          <pc:sldMk cId="1229450641" sldId="259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3:32:05.067" v="196" actId="21"/>
        <pc:sldMkLst>
          <pc:docMk/>
          <pc:sldMk cId="991922461" sldId="260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5.057" v="3" actId="478"/>
        <pc:sldMkLst>
          <pc:docMk/>
          <pc:sldMk cId="286621538" sldId="261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48.665" v="4" actId="478"/>
        <pc:sldMkLst>
          <pc:docMk/>
          <pc:sldMk cId="1824514264" sldId="262"/>
        </pc:sldMkLst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56.122" v="6" actId="478"/>
        <pc:sldMkLst>
          <pc:docMk/>
          <pc:sldMk cId="1970742376" sldId="263"/>
        </pc:sldMkLst>
      </pc:sldChg>
      <pc:sldChg chg="delSp modSp mod">
        <pc:chgData name="MCCLENNON, Melanie (NHS LEICESTER, LEICESTERSHIRE AND RUTLAND ICB - 04C)" userId="296550f6-6d67-44a2-8236-7758ca8e4ad0" providerId="ADAL" clId="{26C60B5E-6219-41CB-B79B-C1D818275122}" dt="2025-09-12T21:02:37.762" v="546" actId="1076"/>
        <pc:sldMkLst>
          <pc:docMk/>
          <pc:sldMk cId="1311937282" sldId="264"/>
        </pc:sldMkLst>
        <pc:spChg chg="mod">
          <ac:chgData name="MCCLENNON, Melanie (NHS LEICESTER, LEICESTERSHIRE AND RUTLAND ICB - 04C)" userId="296550f6-6d67-44a2-8236-7758ca8e4ad0" providerId="ADAL" clId="{26C60B5E-6219-41CB-B79B-C1D818275122}" dt="2025-09-12T21:02:37.762" v="546" actId="1076"/>
          <ac:spMkLst>
            <pc:docMk/>
            <pc:sldMk cId="1311937282" sldId="264"/>
            <ac:spMk id="8" creationId="{7528EEFA-8878-9B67-B63C-E098160C8A0F}"/>
          </ac:spMkLst>
        </pc:spChg>
      </pc:sldChg>
      <pc:sldChg chg="delSp mod">
        <pc:chgData name="MCCLENNON, Melanie (NHS LEICESTER, LEICESTERSHIRE AND RUTLAND ICB - 04C)" userId="296550f6-6d67-44a2-8236-7758ca8e4ad0" providerId="ADAL" clId="{26C60B5E-6219-41CB-B79B-C1D818275122}" dt="2025-09-09T22:02:52.322" v="5" actId="478"/>
        <pc:sldMkLst>
          <pc:docMk/>
          <pc:sldMk cId="481254659" sldId="265"/>
        </pc:sldMkLst>
      </pc:sldChg>
      <pc:sldChg chg="addSp delSp modSp add mod ord modAnim">
        <pc:chgData name="MCCLENNON, Melanie (NHS LEICESTER, LEICESTERSHIRE AND RUTLAND ICB - 04C)" userId="296550f6-6d67-44a2-8236-7758ca8e4ad0" providerId="ADAL" clId="{26C60B5E-6219-41CB-B79B-C1D818275122}" dt="2025-09-10T00:14:59.438" v="408" actId="1076"/>
        <pc:sldMkLst>
          <pc:docMk/>
          <pc:sldMk cId="3154376314" sldId="266"/>
        </pc:sldMkLst>
        <pc:spChg chg="add 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4" creationId="{C22AA9AC-12EC-6A6F-5516-845FBE2487FC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6" creationId="{2ED3C11D-B2D9-5677-CEC4-C0CEA84C5A91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8" creationId="{B84F39D6-3A84-C15D-F445-DE8DCE3534BF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09T23:18:13.622" v="48" actId="14100"/>
          <ac:spMkLst>
            <pc:docMk/>
            <pc:sldMk cId="3154376314" sldId="266"/>
            <ac:spMk id="12" creationId="{8D00C27B-45E6-AD4F-3571-732163B4A97F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09T23:18:43.372" v="53" actId="1076"/>
          <ac:spMkLst>
            <pc:docMk/>
            <pc:sldMk cId="3154376314" sldId="266"/>
            <ac:spMk id="13" creationId="{518C6557-99F5-9452-F939-934B3DF8432E}"/>
          </ac:spMkLst>
        </pc:spChg>
        <pc:spChg chg="mod topLvl">
          <ac:chgData name="MCCLENNON, Melanie (NHS LEICESTER, LEICESTERSHIRE AND RUTLAND ICB - 04C)" userId="296550f6-6d67-44a2-8236-7758ca8e4ad0" providerId="ADAL" clId="{26C60B5E-6219-41CB-B79B-C1D818275122}" dt="2025-09-09T23:36:58.645" v="290" actId="164"/>
          <ac:spMkLst>
            <pc:docMk/>
            <pc:sldMk cId="3154376314" sldId="266"/>
            <ac:spMk id="14" creationId="{FD5C482C-59A1-692E-F409-55DCCCAF9D5E}"/>
          </ac:spMkLst>
        </pc:spChg>
        <pc:spChg chg="mod topLvl">
          <ac:chgData name="MCCLENNON, Melanie (NHS LEICESTER, LEICESTERSHIRE AND RUTLAND ICB - 04C)" userId="296550f6-6d67-44a2-8236-7758ca8e4ad0" providerId="ADAL" clId="{26C60B5E-6219-41CB-B79B-C1D818275122}" dt="2025-09-09T23:36:58.645" v="290" actId="164"/>
          <ac:spMkLst>
            <pc:docMk/>
            <pc:sldMk cId="3154376314" sldId="266"/>
            <ac:spMk id="15" creationId="{A859E7D7-ECAD-CAA5-0F2D-02A8CA4B40B4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18" creationId="{3A12D398-E7B5-DDC5-47D7-747A44D4648D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21" creationId="{47778990-AB93-C108-434F-4E9D018E4D33}"/>
          </ac:spMkLst>
        </pc:spChg>
        <pc:sp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spMkLst>
            <pc:docMk/>
            <pc:sldMk cId="3154376314" sldId="266"/>
            <ac:spMk id="24" creationId="{335FBC0C-8AC3-1518-8BBB-051D6981995F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spMkLst>
            <pc:docMk/>
            <pc:sldMk cId="3154376314" sldId="266"/>
            <ac:spMk id="27" creationId="{2654E8A4-AB37-F1AB-5E3E-1FFF25099211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spMkLst>
            <pc:docMk/>
            <pc:sldMk cId="3154376314" sldId="266"/>
            <ac:spMk id="28" creationId="{70D84417-A607-32C3-8B45-6F29B32D8AB8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44:26.429" v="332" actId="164"/>
          <ac:spMkLst>
            <pc:docMk/>
            <pc:sldMk cId="3154376314" sldId="266"/>
            <ac:spMk id="29" creationId="{68370FC1-6CFF-7B1F-DBD2-13A1646F7BF7}"/>
          </ac:spMkLst>
        </pc:spChg>
        <pc:spChg chg="add mod topLvl">
          <ac:chgData name="MCCLENNON, Melanie (NHS LEICESTER, LEICESTERSHIRE AND RUTLAND ICB - 04C)" userId="296550f6-6d67-44a2-8236-7758ca8e4ad0" providerId="ADAL" clId="{26C60B5E-6219-41CB-B79B-C1D818275122}" dt="2025-09-09T23:44:37.389" v="333" actId="164"/>
          <ac:spMkLst>
            <pc:docMk/>
            <pc:sldMk cId="3154376314" sldId="266"/>
            <ac:spMk id="30" creationId="{0343C3F8-F771-6E18-F36B-BC995D03D80E}"/>
          </ac:spMkLst>
        </pc:spChg>
        <pc:spChg chg="add mod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spMkLst>
            <pc:docMk/>
            <pc:sldMk cId="3154376314" sldId="266"/>
            <ac:spMk id="32" creationId="{6CC4C2E6-F4B7-CB27-2147-C3A5F268F781}"/>
          </ac:spMkLst>
        </pc:spChg>
        <pc:spChg chg="add mod">
          <ac:chgData name="MCCLENNON, Melanie (NHS LEICESTER, LEICESTERSHIRE AND RUTLAND ICB - 04C)" userId="296550f6-6d67-44a2-8236-7758ca8e4ad0" providerId="ADAL" clId="{26C60B5E-6219-41CB-B79B-C1D818275122}" dt="2025-09-09T23:46:21.257" v="343" actId="164"/>
          <ac:spMkLst>
            <pc:docMk/>
            <pc:sldMk cId="3154376314" sldId="266"/>
            <ac:spMk id="40" creationId="{2B49FE05-DFAF-F041-0A1C-CBEA51E938CB}"/>
          </ac:spMkLst>
        </pc:spChg>
        <pc:spChg chg="add mod">
          <ac:chgData name="MCCLENNON, Melanie (NHS LEICESTER, LEICESTERSHIRE AND RUTLAND ICB - 04C)" userId="296550f6-6d67-44a2-8236-7758ca8e4ad0" providerId="ADAL" clId="{26C60B5E-6219-41CB-B79B-C1D818275122}" dt="2025-09-09T23:34:28.854" v="276" actId="1076"/>
          <ac:spMkLst>
            <pc:docMk/>
            <pc:sldMk cId="3154376314" sldId="266"/>
            <ac:spMk id="41" creationId="{ED7B3C62-B0C2-F78F-3583-0C94BBF8FD47}"/>
          </ac:spMkLst>
        </pc:spChg>
        <pc:gr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grpSpMkLst>
            <pc:docMk/>
            <pc:sldMk cId="3154376314" sldId="266"/>
            <ac:grpSpMk id="10" creationId="{68332BF1-88C0-E26E-457B-CB926D06E792}"/>
          </ac:grpSpMkLst>
        </pc:grpChg>
        <pc:gr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grpSpMkLst>
            <pc:docMk/>
            <pc:sldMk cId="3154376314" sldId="266"/>
            <ac:grpSpMk id="19" creationId="{4974035F-18EC-5048-27BD-54F670D00AE8}"/>
          </ac:grpSpMkLst>
        </pc:grpChg>
        <pc:gr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grpSpMkLst>
            <pc:docMk/>
            <pc:sldMk cId="3154376314" sldId="266"/>
            <ac:grpSpMk id="22" creationId="{E25AFED5-5DAE-002B-2311-D7EA3B6BADFD}"/>
          </ac:grpSpMkLst>
        </pc:grpChg>
        <pc:grpChg chg="add mod topLvl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grpSpMkLst>
            <pc:docMk/>
            <pc:sldMk cId="3154376314" sldId="266"/>
            <ac:grpSpMk id="25" creationId="{03B6DDD9-1F7D-13A6-38B9-A70514B89E78}"/>
          </ac:grpSpMkLst>
        </pc:grpChg>
        <pc:grpChg chg="add mod topLvl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grpSpMkLst>
            <pc:docMk/>
            <pc:sldMk cId="3154376314" sldId="266"/>
            <ac:grpSpMk id="36" creationId="{5D01FD20-3074-8595-8517-61CC09BCF2B3}"/>
          </ac:grpSpMkLst>
        </pc:grpChg>
        <pc:grpChg chg="add mod">
          <ac:chgData name="MCCLENNON, Melanie (NHS LEICESTER, LEICESTERSHIRE AND RUTLAND ICB - 04C)" userId="296550f6-6d67-44a2-8236-7758ca8e4ad0" providerId="ADAL" clId="{26C60B5E-6219-41CB-B79B-C1D818275122}" dt="2025-09-09T23:36:58.645" v="290" actId="164"/>
          <ac:grpSpMkLst>
            <pc:docMk/>
            <pc:sldMk cId="3154376314" sldId="266"/>
            <ac:grpSpMk id="44" creationId="{52D950A3-77C8-1951-FA38-197AEE9BD41D}"/>
          </ac:grpSpMkLst>
        </pc:grpChg>
        <pc:grpChg chg="add mod">
          <ac:chgData name="MCCLENNON, Melanie (NHS LEICESTER, LEICESTERSHIRE AND RUTLAND ICB - 04C)" userId="296550f6-6d67-44a2-8236-7758ca8e4ad0" providerId="ADAL" clId="{26C60B5E-6219-41CB-B79B-C1D818275122}" dt="2025-09-09T23:44:26.429" v="332" actId="164"/>
          <ac:grpSpMkLst>
            <pc:docMk/>
            <pc:sldMk cId="3154376314" sldId="266"/>
            <ac:grpSpMk id="46" creationId="{BAF49D96-582F-E583-76B0-6FB420C29BB5}"/>
          </ac:grpSpMkLst>
        </pc:grpChg>
        <pc:grpChg chg="add mod">
          <ac:chgData name="MCCLENNON, Melanie (NHS LEICESTER, LEICESTERSHIRE AND RUTLAND ICB - 04C)" userId="296550f6-6d67-44a2-8236-7758ca8e4ad0" providerId="ADAL" clId="{26C60B5E-6219-41CB-B79B-C1D818275122}" dt="2025-09-09T23:44:37.389" v="333" actId="164"/>
          <ac:grpSpMkLst>
            <pc:docMk/>
            <pc:sldMk cId="3154376314" sldId="266"/>
            <ac:grpSpMk id="47" creationId="{6D7A6F70-6C82-2AB0-D610-8D823B4FF048}"/>
          </ac:grpSpMkLst>
        </pc:grpChg>
        <pc:grpChg chg="add mod">
          <ac:chgData name="MCCLENNON, Melanie (NHS LEICESTER, LEICESTERSHIRE AND RUTLAND ICB - 04C)" userId="296550f6-6d67-44a2-8236-7758ca8e4ad0" providerId="ADAL" clId="{26C60B5E-6219-41CB-B79B-C1D818275122}" dt="2025-09-09T23:46:21.257" v="343" actId="164"/>
          <ac:grpSpMkLst>
            <pc:docMk/>
            <pc:sldMk cId="3154376314" sldId="266"/>
            <ac:grpSpMk id="48" creationId="{CFB62F6B-4836-652B-B7CC-2DB59074A637}"/>
          </ac:grpSpMkLst>
        </pc:grpChg>
        <pc:picChg chg="add 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picMkLst>
            <pc:docMk/>
            <pc:sldMk cId="3154376314" sldId="266"/>
            <ac:picMk id="3" creationId="{C5500E5B-98D5-7A7B-4AA7-3AA7059E94D6}"/>
          </ac:picMkLst>
        </pc:picChg>
        <pc:picChg chg="mod">
          <ac:chgData name="MCCLENNON, Melanie (NHS LEICESTER, LEICESTERSHIRE AND RUTLAND ICB - 04C)" userId="296550f6-6d67-44a2-8236-7758ca8e4ad0" providerId="ADAL" clId="{26C60B5E-6219-41CB-B79B-C1D818275122}" dt="2025-09-09T23:29:07.924" v="158" actId="1076"/>
          <ac:picMkLst>
            <pc:docMk/>
            <pc:sldMk cId="3154376314" sldId="266"/>
            <ac:picMk id="5" creationId="{C107A078-00C6-A37E-C39C-A699A313F2D5}"/>
          </ac:picMkLst>
        </pc:picChg>
        <pc:picChg chg="mod topLvl">
          <ac:chgData name="MCCLENNON, Melanie (NHS LEICESTER, LEICESTERSHIRE AND RUTLAND ICB - 04C)" userId="296550f6-6d67-44a2-8236-7758ca8e4ad0" providerId="ADAL" clId="{26C60B5E-6219-41CB-B79B-C1D818275122}" dt="2025-09-09T23:36:58.645" v="290" actId="164"/>
          <ac:picMkLst>
            <pc:docMk/>
            <pc:sldMk cId="3154376314" sldId="266"/>
            <ac:picMk id="9" creationId="{8B2F928B-02E1-ADD3-AA77-5EF40452848E}"/>
          </ac:picMkLst>
        </pc:picChg>
        <pc:picChg chg="mod">
          <ac:chgData name="MCCLENNON, Melanie (NHS LEICESTER, LEICESTERSHIRE AND RUTLAND ICB - 04C)" userId="296550f6-6d67-44a2-8236-7758ca8e4ad0" providerId="ADAL" clId="{26C60B5E-6219-41CB-B79B-C1D818275122}" dt="2025-09-09T23:35:24.384" v="281" actId="1076"/>
          <ac:picMkLst>
            <pc:docMk/>
            <pc:sldMk cId="3154376314" sldId="266"/>
            <ac:picMk id="11" creationId="{8972C437-87FA-73D3-C268-9AEFB4118FA2}"/>
          </ac:picMkLst>
        </pc:picChg>
        <pc:pic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picMkLst>
            <pc:docMk/>
            <pc:sldMk cId="3154376314" sldId="266"/>
            <ac:picMk id="16" creationId="{074E841B-9AB2-CE0E-8C64-A5642A3619DE}"/>
          </ac:picMkLst>
        </pc:picChg>
        <pc:pic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picMkLst>
            <pc:docMk/>
            <pc:sldMk cId="3154376314" sldId="266"/>
            <ac:picMk id="20" creationId="{BFB4BF46-06E9-2D74-186E-411DC95584B1}"/>
          </ac:picMkLst>
        </pc:picChg>
        <pc:picChg chg="mod">
          <ac:chgData name="MCCLENNON, Melanie (NHS LEICESTER, LEICESTERSHIRE AND RUTLAND ICB - 04C)" userId="296550f6-6d67-44a2-8236-7758ca8e4ad0" providerId="ADAL" clId="{26C60B5E-6219-41CB-B79B-C1D818275122}" dt="2025-09-09T23:38:18.259" v="301" actId="165"/>
          <ac:picMkLst>
            <pc:docMk/>
            <pc:sldMk cId="3154376314" sldId="266"/>
            <ac:picMk id="23" creationId="{77F263DC-B1A3-85F8-7E48-BE7EF69F1C1A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picMkLst>
            <pc:docMk/>
            <pc:sldMk cId="3154376314" sldId="266"/>
            <ac:picMk id="31" creationId="{CFD9F5E8-360D-3178-D2F6-33B596C41EFC}"/>
          </ac:picMkLst>
        </pc:picChg>
        <pc:picChg chg="add mod topLvl">
          <ac:chgData name="MCCLENNON, Melanie (NHS LEICESTER, LEICESTERSHIRE AND RUTLAND ICB - 04C)" userId="296550f6-6d67-44a2-8236-7758ca8e4ad0" providerId="ADAL" clId="{26C60B5E-6219-41CB-B79B-C1D818275122}" dt="2025-09-09T23:44:37.389" v="333" actId="164"/>
          <ac:picMkLst>
            <pc:docMk/>
            <pc:sldMk cId="3154376314" sldId="266"/>
            <ac:picMk id="33" creationId="{273305BA-E4D5-8434-7623-0FC282EA58F9}"/>
          </ac:picMkLst>
        </pc:picChg>
        <pc:picChg chg="add mod topLvl">
          <ac:chgData name="MCCLENNON, Melanie (NHS LEICESTER, LEICESTERSHIRE AND RUTLAND ICB - 04C)" userId="296550f6-6d67-44a2-8236-7758ca8e4ad0" providerId="ADAL" clId="{26C60B5E-6219-41CB-B79B-C1D818275122}" dt="2025-09-09T23:44:26.429" v="332" actId="164"/>
          <ac:picMkLst>
            <pc:docMk/>
            <pc:sldMk cId="3154376314" sldId="266"/>
            <ac:picMk id="34" creationId="{305C4969-4E61-EA30-CF03-C269E0AC365E}"/>
          </ac:picMkLst>
        </pc:picChg>
        <pc:picChg chg="add mod ord">
          <ac:chgData name="MCCLENNON, Melanie (NHS LEICESTER, LEICESTERSHIRE AND RUTLAND ICB - 04C)" userId="296550f6-6d67-44a2-8236-7758ca8e4ad0" providerId="ADAL" clId="{26C60B5E-6219-41CB-B79B-C1D818275122}" dt="2025-09-09T23:39:28.193" v="306" actId="165"/>
          <ac:picMkLst>
            <pc:docMk/>
            <pc:sldMk cId="3154376314" sldId="266"/>
            <ac:picMk id="35" creationId="{C52CF43D-3CEA-CADE-F067-E88D6F419DB0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09T23:46:21.257" v="343" actId="164"/>
          <ac:picMkLst>
            <pc:docMk/>
            <pc:sldMk cId="3154376314" sldId="266"/>
            <ac:picMk id="38" creationId="{3230DA49-5A12-DA1C-FDA7-390C8638C28C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10T00:14:59.438" v="408" actId="1076"/>
          <ac:picMkLst>
            <pc:docMk/>
            <pc:sldMk cId="3154376314" sldId="266"/>
            <ac:picMk id="39" creationId="{48218885-AF60-AFBE-1633-169A79CBD07F}"/>
          </ac:picMkLst>
        </pc:picChg>
        <pc:cxnChg chg="add mod">
          <ac:chgData name="MCCLENNON, Melanie (NHS LEICESTER, LEICESTERSHIRE AND RUTLAND ICB - 04C)" userId="296550f6-6d67-44a2-8236-7758ca8e4ad0" providerId="ADAL" clId="{26C60B5E-6219-41CB-B79B-C1D818275122}" dt="2025-09-09T23:46:21.257" v="343" actId="164"/>
          <ac:cxnSpMkLst>
            <pc:docMk/>
            <pc:sldMk cId="3154376314" sldId="266"/>
            <ac:cxnSpMk id="43" creationId="{6EC7044F-2AEA-49D3-1DEE-7D436996DB5F}"/>
          </ac:cxnSpMkLst>
        </pc:cxnChg>
      </pc:sldChg>
      <pc:sldChg chg="delSp modSp add mod ord">
        <pc:chgData name="MCCLENNON, Melanie (NHS LEICESTER, LEICESTERSHIRE AND RUTLAND ICB - 04C)" userId="296550f6-6d67-44a2-8236-7758ca8e4ad0" providerId="ADAL" clId="{26C60B5E-6219-41CB-B79B-C1D818275122}" dt="2025-09-10T00:15:12.319" v="410"/>
        <pc:sldMkLst>
          <pc:docMk/>
          <pc:sldMk cId="28034595" sldId="267"/>
        </pc:sldMkLst>
        <pc:picChg chg="mod">
          <ac:chgData name="MCCLENNON, Melanie (NHS LEICESTER, LEICESTERSHIRE AND RUTLAND ICB - 04C)" userId="296550f6-6d67-44a2-8236-7758ca8e4ad0" providerId="ADAL" clId="{26C60B5E-6219-41CB-B79B-C1D818275122}" dt="2025-09-09T23:36:02.315" v="287" actId="1076"/>
          <ac:picMkLst>
            <pc:docMk/>
            <pc:sldMk cId="28034595" sldId="267"/>
            <ac:picMk id="11" creationId="{444815CE-C034-F367-239D-EF9337A9155F}"/>
          </ac:picMkLst>
        </pc:picChg>
      </pc:sldChg>
      <pc:sldChg chg="add del ord">
        <pc:chgData name="MCCLENNON, Melanie (NHS LEICESTER, LEICESTERSHIRE AND RUTLAND ICB - 04C)" userId="296550f6-6d67-44a2-8236-7758ca8e4ad0" providerId="ADAL" clId="{26C60B5E-6219-41CB-B79B-C1D818275122}" dt="2025-09-11T15:42:48.331" v="414" actId="2696"/>
        <pc:sldMkLst>
          <pc:docMk/>
          <pc:sldMk cId="186610300" sldId="268"/>
        </pc:sldMkLst>
      </pc:sldChg>
      <pc:sldChg chg="addSp delSp modSp add mod ord">
        <pc:chgData name="MCCLENNON, Melanie (NHS LEICESTER, LEICESTERSHIRE AND RUTLAND ICB - 04C)" userId="296550f6-6d67-44a2-8236-7758ca8e4ad0" providerId="ADAL" clId="{26C60B5E-6219-41CB-B79B-C1D818275122}" dt="2025-09-11T15:57:47.477" v="544" actId="688"/>
        <pc:sldMkLst>
          <pc:docMk/>
          <pc:sldMk cId="1204987637" sldId="268"/>
        </pc:sldMkLst>
        <pc:spChg chg="del mod">
          <ac:chgData name="MCCLENNON, Melanie (NHS LEICESTER, LEICESTERSHIRE AND RUTLAND ICB - 04C)" userId="296550f6-6d67-44a2-8236-7758ca8e4ad0" providerId="ADAL" clId="{26C60B5E-6219-41CB-B79B-C1D818275122}" dt="2025-09-11T15:43:35.177" v="424" actId="478"/>
          <ac:spMkLst>
            <pc:docMk/>
            <pc:sldMk cId="1204987637" sldId="268"/>
            <ac:spMk id="4" creationId="{2966D2AD-A647-510B-7B5E-6089ED7EF3DA}"/>
          </ac:spMkLst>
        </pc:spChg>
        <pc:spChg chg="del mod">
          <ac:chgData name="MCCLENNON, Melanie (NHS LEICESTER, LEICESTERSHIRE AND RUTLAND ICB - 04C)" userId="296550f6-6d67-44a2-8236-7758ca8e4ad0" providerId="ADAL" clId="{26C60B5E-6219-41CB-B79B-C1D818275122}" dt="2025-09-11T15:54:59.283" v="528" actId="478"/>
          <ac:spMkLst>
            <pc:docMk/>
            <pc:sldMk cId="1204987637" sldId="268"/>
            <ac:spMk id="19" creationId="{4E730A26-1D00-002A-7236-36F080E79FC1}"/>
          </ac:spMkLst>
        </pc:spChg>
        <pc:picChg chg="add del mod">
          <ac:chgData name="MCCLENNON, Melanie (NHS LEICESTER, LEICESTERSHIRE AND RUTLAND ICB - 04C)" userId="296550f6-6d67-44a2-8236-7758ca8e4ad0" providerId="ADAL" clId="{26C60B5E-6219-41CB-B79B-C1D818275122}" dt="2025-09-11T15:46:23.110" v="443" actId="478"/>
          <ac:picMkLst>
            <pc:docMk/>
            <pc:sldMk cId="1204987637" sldId="268"/>
            <ac:picMk id="3" creationId="{971C7BCA-13F8-6E12-6B05-AD5554808882}"/>
          </ac:picMkLst>
        </pc:picChg>
        <pc:picChg chg="del">
          <ac:chgData name="MCCLENNON, Melanie (NHS LEICESTER, LEICESTERSHIRE AND RUTLAND ICB - 04C)" userId="296550f6-6d67-44a2-8236-7758ca8e4ad0" providerId="ADAL" clId="{26C60B5E-6219-41CB-B79B-C1D818275122}" dt="2025-09-11T15:46:01.270" v="440" actId="478"/>
          <ac:picMkLst>
            <pc:docMk/>
            <pc:sldMk cId="1204987637" sldId="268"/>
            <ac:picMk id="5" creationId="{5E212E1A-C761-4D5F-3F3F-4D0F49DDC68D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11T15:56:23.779" v="538" actId="1076"/>
          <ac:picMkLst>
            <pc:docMk/>
            <pc:sldMk cId="1204987637" sldId="268"/>
            <ac:picMk id="8" creationId="{46B01BBA-CC5A-8523-9F3A-D55D5FF851E7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11T15:56:19.636" v="537" actId="1076"/>
          <ac:picMkLst>
            <pc:docMk/>
            <pc:sldMk cId="1204987637" sldId="268"/>
            <ac:picMk id="10" creationId="{98566E57-E255-F411-A053-8B68ADAD4C1D}"/>
          </ac:picMkLst>
        </pc:picChg>
        <pc:picChg chg="del mod">
          <ac:chgData name="MCCLENNON, Melanie (NHS LEICESTER, LEICESTERSHIRE AND RUTLAND ICB - 04C)" userId="296550f6-6d67-44a2-8236-7758ca8e4ad0" providerId="ADAL" clId="{26C60B5E-6219-41CB-B79B-C1D818275122}" dt="2025-09-11T15:45:58.105" v="439" actId="478"/>
          <ac:picMkLst>
            <pc:docMk/>
            <pc:sldMk cId="1204987637" sldId="268"/>
            <ac:picMk id="11" creationId="{5365B90B-0189-CFF7-D71D-8FB7D5CC9D8A}"/>
          </ac:picMkLst>
        </pc:picChg>
        <pc:picChg chg="add mod">
          <ac:chgData name="MCCLENNON, Melanie (NHS LEICESTER, LEICESTERSHIRE AND RUTLAND ICB - 04C)" userId="296550f6-6d67-44a2-8236-7758ca8e4ad0" providerId="ADAL" clId="{26C60B5E-6219-41CB-B79B-C1D818275122}" dt="2025-09-11T15:57:47.477" v="544" actId="688"/>
          <ac:picMkLst>
            <pc:docMk/>
            <pc:sldMk cId="1204987637" sldId="268"/>
            <ac:picMk id="13" creationId="{265574D2-7D17-A1DA-AC80-53E47E2076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7262-DBF8-49E2-B224-E80E1F29ECB6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008EA-04C2-4B1F-9A75-246F78F9D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7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008EA-04C2-4B1F-9A75-246F78F9D2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6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8008EA-04C2-4B1F-9A75-246F78F9D20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05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D68AB-7FD6-E02F-FCE4-87DA3834F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588F2-8AAB-078E-09E3-9F1C84BA8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9FD6F-37BF-4FA7-47C1-1299C7050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DAA26-DAFB-F822-2C5C-98CA93A2C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7687-0547-DD9C-2AE7-BF3D8125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16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0568-D9F7-E2B3-787B-2AD0D790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63DC2-2A3D-DF19-689E-8F38833BA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95AA2-404B-DA96-8DBF-1F3B47CB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AC01A-12F3-B14D-9EB6-16AB43FE4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34E86-F4A7-35A0-1ED9-1D8405005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1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190B1-9BEB-6973-6C05-C6A4F2CA0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32D35-B4EF-F771-B0FC-995310361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982DE-9DF9-18DF-FA64-802FE0AA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4013B-1787-8E6E-2A27-EA2FDF9AE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C458-7BB9-FAC2-E9D5-4A361B58F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0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1858-EF62-10E7-852D-6E07D6426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9C6E3-B6B3-8704-7A22-4948FFAD1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FD881-AC7F-A2E5-4BD7-0FA312EE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167F6-28E2-C0D8-DDF2-8974CE4E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5665C-7577-0E0A-5815-8E27329B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16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6FAA7-7467-DA21-7DD0-AF765DC65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BB02C-42E8-817B-F82A-22168D946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F3A3E-D766-9BD6-D3B7-8598635B0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289B3-863E-2834-9C6F-AD65E5F5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DDA37-C656-6CB7-DC2B-36015DC0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81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B68C1-5903-0925-3E7D-F01009D2B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1D73F-F002-8E16-9A0D-94B027C8A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49145-FB72-71B9-DDD3-CB68DD381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8820E-06CF-BF34-5034-91D116F5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C81DB-6BF6-260A-AA12-5CF18D91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FA681-44D7-52C1-1B0E-1C7F4652C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4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4BB5-D267-D915-14AD-BB9CA1D8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A2E92-EC79-24ED-A159-9B105BDDC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0F27F-BB14-D56E-5C7B-33D05B419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1A4F44-D7B3-B5EA-878E-50E740D16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9120D-1C09-0017-73E2-D17A6E9162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A5FA18-DA6E-AEE4-7CF7-517AA8B20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86075-2B26-243A-54B8-76DFC997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11FD48-EC3B-2A2E-691E-F335E40B0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6893-AFF9-E106-AF54-AC603CE4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10EC03-08F6-9CFC-BAE0-2D1B7A4CC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A4C11-2422-068C-E178-B9FB4BF60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25C14-647B-D65D-E33C-3912327D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1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6873D-4C73-4133-F24C-A1144342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85C54-29C5-89C0-1E8E-3506F7A88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155E7-94F2-9ACC-83ED-F2A9FDA4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30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0E12B-361F-628F-2662-6DDDEB5D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5E7DF-AE70-01FE-A59F-0D27E3849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ED4E5-D1FC-5F19-5A01-FCF4BFA3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D14E0-4B95-7609-85D1-9E98542B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5CCF5-CF0C-314D-2DB9-8F9A9AD0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15CFF-32D9-2BE1-6464-73736C66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2E2C-8871-9B42-601C-8065F0AF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BB879-3036-F9F2-080E-2A662178C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A850D-A3EC-E9BB-627E-DC7EB0641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CFD8F-ADF0-FC8A-FB3F-0B3EAFFD3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20C43-0B3A-0689-B517-4577FB4F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70633-5964-5676-4D89-096EEEEF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5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88219-CB2E-6216-3408-6F98C4C9F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2AF1B3-1B09-CE6D-A191-DCC478EC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5041-39F5-5D3A-DB09-6F210DA51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C8A0E8-D56E-4BF0-B2F0-9DDA2FC26F4B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27B7-BF56-C70E-70FD-82982320EA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B4D26-7CA4-93D8-CA06-CFEC32FC6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78E5E2-8B14-49B1-A5AD-F6489DA9E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8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20.svg"/><Relationship Id="rId4" Type="http://schemas.openxmlformats.org/officeDocument/2006/relationships/image" Target="../media/image2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leicesterleicestershireandrutland.icb.nhs.uk/be-involved/need-help-fast-engagement/" TargetMode="External"/><Relationship Id="rId9" Type="http://schemas.openxmlformats.org/officeDocument/2006/relationships/hyperlink" Target="mailto:llricb-llr.beinvolved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624BD1-5D59-29D4-0238-F96F63343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DEA3FFD-9C7A-4D76-AE53-793F52077616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A0950F22-A429-86FA-F716-8D6115DC2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0523"/>
            <a:ext cx="5996932" cy="3196954"/>
          </a:xfrm>
          <a:prstGeom prst="rect">
            <a:avLst/>
          </a:prstGeom>
        </p:spPr>
      </p:pic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0BC467FE-7003-5566-4EF0-2A808B48FA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65" y="1662774"/>
            <a:ext cx="3439260" cy="3755226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E65CF91D-70ED-6A5D-14ED-4742380DA06E}"/>
              </a:ext>
            </a:extLst>
          </p:cNvPr>
          <p:cNvSpPr/>
          <p:nvPr/>
        </p:nvSpPr>
        <p:spPr>
          <a:xfrm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7D5BB97-6541-B7A7-30B6-73E3E4A1F74C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AB6700-5496-5330-A04B-DBFCC7664E2C}"/>
              </a:ext>
            </a:extLst>
          </p:cNvPr>
          <p:cNvSpPr txBox="1"/>
          <p:nvPr/>
        </p:nvSpPr>
        <p:spPr>
          <a:xfrm>
            <a:off x="338328" y="2313432"/>
            <a:ext cx="4882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sz="2800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D236DD-CF9B-4FD6-812F-998341573E8E}"/>
              </a:ext>
            </a:extLst>
          </p:cNvPr>
          <p:cNvSpPr txBox="1"/>
          <p:nvPr/>
        </p:nvSpPr>
        <p:spPr>
          <a:xfrm>
            <a:off x="344108" y="3393225"/>
            <a:ext cx="4023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Get the right NHS care </a:t>
            </a:r>
          </a:p>
          <a:p>
            <a:r>
              <a:rPr lang="en-GB" sz="2800" dirty="0">
                <a:solidFill>
                  <a:schemeClr val="bg1"/>
                </a:solidFill>
                <a:latin typeface="Frutiger" panose="020B0602020204020204" pitchFamily="34" charset="0"/>
              </a:rPr>
              <a:t>in two simple steps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ADC3F-1E89-BB3A-07E2-0F5703B5FFB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2703116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413D1-9758-8225-41A7-9B32131F8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EF01466-4257-13EF-3620-7C2623BCD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949" y="14928"/>
            <a:ext cx="3060000" cy="12366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8874151-DEE7-792F-EC98-C58A51FF2EB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444815CE-C034-F367-239D-EF9337A915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90" y="3102605"/>
            <a:ext cx="2314252" cy="2526862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F8C79E53-BB41-D145-E0FA-9970FA084A54}"/>
              </a:ext>
            </a:extLst>
          </p:cNvPr>
          <p:cNvSpPr/>
          <p:nvPr/>
        </p:nvSpPr>
        <p:spPr>
          <a:xfrm>
            <a:off x="0" y="0"/>
            <a:ext cx="2944368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F72253A-B927-9BCF-A031-FBF4A6ADF27E}"/>
              </a:ext>
            </a:extLst>
          </p:cNvPr>
          <p:cNvSpPr>
            <a:spLocks noChangeAspect="1"/>
          </p:cNvSpPr>
          <p:nvPr/>
        </p:nvSpPr>
        <p:spPr>
          <a:xfrm flipH="1">
            <a:off x="9959808" y="4366036"/>
            <a:ext cx="2232192" cy="1771964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1D10EC14-6FEB-0973-563E-6903AAA8D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95" y="587317"/>
            <a:ext cx="3973982" cy="216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BA5208-B7C4-02DE-1A6B-A8B85D834523}"/>
              </a:ext>
            </a:extLst>
          </p:cNvPr>
          <p:cNvSpPr txBox="1"/>
          <p:nvPr/>
        </p:nvSpPr>
        <p:spPr>
          <a:xfrm>
            <a:off x="92580" y="895196"/>
            <a:ext cx="4537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378E29-5F33-4C6E-8803-4327DFD054CC}"/>
              </a:ext>
            </a:extLst>
          </p:cNvPr>
          <p:cNvSpPr txBox="1"/>
          <p:nvPr/>
        </p:nvSpPr>
        <p:spPr>
          <a:xfrm>
            <a:off x="98005" y="1668975"/>
            <a:ext cx="3738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Get the right NHS care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in two simple steps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222ACE-FA4E-F177-3615-ADCD70A9F139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F85565C-8CAB-9394-8D8A-2B65704D9DD6}"/>
              </a:ext>
            </a:extLst>
          </p:cNvPr>
          <p:cNvGrpSpPr/>
          <p:nvPr/>
        </p:nvGrpSpPr>
        <p:grpSpPr>
          <a:xfrm>
            <a:off x="4429934" y="1184869"/>
            <a:ext cx="3858863" cy="3719457"/>
            <a:chOff x="4837081" y="786384"/>
            <a:chExt cx="3858863" cy="371945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1AFEB0F-C4AD-8F5D-C67A-08AB87E2EAF1}"/>
                </a:ext>
              </a:extLst>
            </p:cNvPr>
            <p:cNvGrpSpPr/>
            <p:nvPr/>
          </p:nvGrpSpPr>
          <p:grpSpPr>
            <a:xfrm>
              <a:off x="4914987" y="786384"/>
              <a:ext cx="2363542" cy="1260000"/>
              <a:chOff x="4914987" y="786384"/>
              <a:chExt cx="2363542" cy="1260000"/>
            </a:xfrm>
          </p:grpSpPr>
          <p:pic>
            <p:nvPicPr>
              <p:cNvPr id="3" name="Picture 2" descr="A blue rectangle with black background&#10;&#10;Description automatically generated">
                <a:extLst>
                  <a:ext uri="{FF2B5EF4-FFF2-40B4-BE49-F238E27FC236}">
                    <a16:creationId xmlns:a16="http://schemas.microsoft.com/office/drawing/2014/main" id="{39D2D4D4-A613-05BC-DCCB-D179BEDE6C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14987" y="786384"/>
                <a:ext cx="2363542" cy="1260000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F0CF33-0F99-95B5-AAE5-FA63EE1BECF0}"/>
                  </a:ext>
                </a:extLst>
              </p:cNvPr>
              <p:cNvSpPr txBox="1"/>
              <p:nvPr/>
            </p:nvSpPr>
            <p:spPr>
              <a:xfrm>
                <a:off x="4914987" y="996201"/>
                <a:ext cx="21167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Frutiger" panose="020B0602020204020204" pitchFamily="34" charset="0"/>
                  </a:rPr>
                  <a:t>Step 1: </a:t>
                </a:r>
              </a:p>
              <a:p>
                <a:r>
                  <a:rPr lang="en-GB" b="1" dirty="0">
                    <a:solidFill>
                      <a:schemeClr val="bg1"/>
                    </a:solidFill>
                    <a:latin typeface="Frutiger" panose="020B0602020204020204" pitchFamily="34" charset="0"/>
                  </a:rPr>
                  <a:t>Try Self Care First</a:t>
                </a:r>
                <a:endParaRPr lang="en-GB" dirty="0">
                  <a:solidFill>
                    <a:schemeClr val="bg1"/>
                  </a:solidFill>
                  <a:latin typeface="Frutiger" panose="020B0602020204020204" pitchFamily="34" charset="0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345938-4C8F-8E9B-CA59-1994A24F09CA}"/>
                </a:ext>
              </a:extLst>
            </p:cNvPr>
            <p:cNvSpPr txBox="1"/>
            <p:nvPr/>
          </p:nvSpPr>
          <p:spPr>
            <a:xfrm>
              <a:off x="4837081" y="2110071"/>
              <a:ext cx="38588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If your problem is minor and you haven’t been able to treat it yourself at home, try: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0334A3-CD4D-B613-B9CC-0D6CC1FF7A4C}"/>
                </a:ext>
              </a:extLst>
            </p:cNvPr>
            <p:cNvSpPr txBox="1"/>
            <p:nvPr/>
          </p:nvSpPr>
          <p:spPr>
            <a:xfrm>
              <a:off x="4839346" y="3982621"/>
              <a:ext cx="33918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Frutiger" panose="020B0602020204020204" pitchFamily="34" charset="0"/>
                </a:rPr>
                <a:t>These services are quick, easy and often all you need.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652C640-7A64-8AAD-B666-14D9191D26B1}"/>
                </a:ext>
              </a:extLst>
            </p:cNvPr>
            <p:cNvGrpSpPr/>
            <p:nvPr/>
          </p:nvGrpSpPr>
          <p:grpSpPr>
            <a:xfrm>
              <a:off x="4929522" y="2632606"/>
              <a:ext cx="3301636" cy="432000"/>
              <a:chOff x="4294073" y="3296874"/>
              <a:chExt cx="3301636" cy="432000"/>
            </a:xfrm>
          </p:grpSpPr>
          <p:pic>
            <p:nvPicPr>
              <p:cNvPr id="16" name="Picture 15" descr="A blue check mark in a circle&#10;&#10;Description automatically generated">
                <a:extLst>
                  <a:ext uri="{FF2B5EF4-FFF2-40B4-BE49-F238E27FC236}">
                    <a16:creationId xmlns:a16="http://schemas.microsoft.com/office/drawing/2014/main" id="{CD277E46-A9A7-9F80-3DDE-A270D90CC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4073" y="3296874"/>
                <a:ext cx="489982" cy="43200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E92EC90-15CC-AC5F-5466-49770102A8F1}"/>
                  </a:ext>
                </a:extLst>
              </p:cNvPr>
              <p:cNvSpPr txBox="1"/>
              <p:nvPr/>
            </p:nvSpPr>
            <p:spPr>
              <a:xfrm>
                <a:off x="4784055" y="3375976"/>
                <a:ext cx="28116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Frutiger" panose="020B0602020204020204" pitchFamily="34" charset="0"/>
                  </a:rPr>
                  <a:t>The NHS App or nhs.uk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6CB7A77-B1CB-6B37-023B-B9E5BE8C2D86}"/>
                </a:ext>
              </a:extLst>
            </p:cNvPr>
            <p:cNvGrpSpPr/>
            <p:nvPr/>
          </p:nvGrpSpPr>
          <p:grpSpPr>
            <a:xfrm>
              <a:off x="4913996" y="3065049"/>
              <a:ext cx="3301636" cy="432000"/>
              <a:chOff x="4294073" y="3296874"/>
              <a:chExt cx="3301636" cy="432000"/>
            </a:xfrm>
          </p:grpSpPr>
          <p:pic>
            <p:nvPicPr>
              <p:cNvPr id="20" name="Picture 19" descr="A blue check mark in a circle&#10;&#10;Description automatically generated">
                <a:extLst>
                  <a:ext uri="{FF2B5EF4-FFF2-40B4-BE49-F238E27FC236}">
                    <a16:creationId xmlns:a16="http://schemas.microsoft.com/office/drawing/2014/main" id="{F6E859E6-4794-099D-6378-DF504EF2D3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4073" y="3296874"/>
                <a:ext cx="489982" cy="43200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FDEC2F-7F18-77B1-C9DF-20305438002F}"/>
                  </a:ext>
                </a:extLst>
              </p:cNvPr>
              <p:cNvSpPr txBox="1"/>
              <p:nvPr/>
            </p:nvSpPr>
            <p:spPr>
              <a:xfrm>
                <a:off x="4784055" y="3375976"/>
                <a:ext cx="28116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Frutiger" panose="020B0602020204020204" pitchFamily="34" charset="0"/>
                  </a:rPr>
                  <a:t>NHS 111 online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4EF4F26-055E-9007-E4E5-DECC19F956D0}"/>
                </a:ext>
              </a:extLst>
            </p:cNvPr>
            <p:cNvGrpSpPr/>
            <p:nvPr/>
          </p:nvGrpSpPr>
          <p:grpSpPr>
            <a:xfrm>
              <a:off x="4929522" y="3501979"/>
              <a:ext cx="3301636" cy="432000"/>
              <a:chOff x="4294073" y="3296874"/>
              <a:chExt cx="3301636" cy="432000"/>
            </a:xfrm>
          </p:grpSpPr>
          <p:pic>
            <p:nvPicPr>
              <p:cNvPr id="23" name="Picture 22" descr="A blue check mark in a circle&#10;&#10;Description automatically generated">
                <a:extLst>
                  <a:ext uri="{FF2B5EF4-FFF2-40B4-BE49-F238E27FC236}">
                    <a16:creationId xmlns:a16="http://schemas.microsoft.com/office/drawing/2014/main" id="{C96AEAEF-A1ED-0D57-ADB8-E94DED47BD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4073" y="3296874"/>
                <a:ext cx="489982" cy="432000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4CD7B7A-7FEF-5A3B-C70C-6D74955D7B5B}"/>
                  </a:ext>
                </a:extLst>
              </p:cNvPr>
              <p:cNvSpPr txBox="1"/>
              <p:nvPr/>
            </p:nvSpPr>
            <p:spPr>
              <a:xfrm>
                <a:off x="4784055" y="3375976"/>
                <a:ext cx="28116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Frutiger" panose="020B0602020204020204" pitchFamily="34" charset="0"/>
                  </a:rPr>
                  <a:t>Your local pharmacy</a:t>
                </a: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26609A1-DB27-729D-B6D4-9E124A3D53BC}"/>
              </a:ext>
            </a:extLst>
          </p:cNvPr>
          <p:cNvGrpSpPr/>
          <p:nvPr/>
        </p:nvGrpSpPr>
        <p:grpSpPr>
          <a:xfrm>
            <a:off x="8229415" y="1178990"/>
            <a:ext cx="4249735" cy="3410941"/>
            <a:chOff x="7216524" y="2195444"/>
            <a:chExt cx="4249735" cy="341094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A3C013B-2994-D445-2284-899428C073C9}"/>
                </a:ext>
              </a:extLst>
            </p:cNvPr>
            <p:cNvSpPr txBox="1"/>
            <p:nvPr/>
          </p:nvSpPr>
          <p:spPr>
            <a:xfrm>
              <a:off x="7216524" y="3584731"/>
              <a:ext cx="2092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If it’s more serious or Step 1 didn’t work: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3B8978-8ABA-6C61-4701-1D92012ECBA9}"/>
                </a:ext>
              </a:extLst>
            </p:cNvPr>
            <p:cNvSpPr txBox="1"/>
            <p:nvPr/>
          </p:nvSpPr>
          <p:spPr>
            <a:xfrm>
              <a:off x="7246137" y="5083165"/>
              <a:ext cx="33918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Frutiger" panose="020B0602020204020204" pitchFamily="34" charset="0"/>
                </a:rPr>
                <a:t>They’ll help book the right appointment for you.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0209A46-D20A-F8F6-6927-324C86410369}"/>
                </a:ext>
              </a:extLst>
            </p:cNvPr>
            <p:cNvSpPr txBox="1"/>
            <p:nvPr/>
          </p:nvSpPr>
          <p:spPr>
            <a:xfrm>
              <a:off x="7741173" y="4151318"/>
              <a:ext cx="29776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Contact your GP practice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0BE498-BA87-E989-A280-678CBABEAD82}"/>
                </a:ext>
              </a:extLst>
            </p:cNvPr>
            <p:cNvSpPr txBox="1"/>
            <p:nvPr/>
          </p:nvSpPr>
          <p:spPr>
            <a:xfrm>
              <a:off x="7736118" y="4554726"/>
              <a:ext cx="3730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Or call NHS 111 </a:t>
              </a:r>
            </a:p>
            <a:p>
              <a:r>
                <a:rPr lang="en-GB" sz="1400" dirty="0">
                  <a:latin typeface="Frutiger" panose="020B0602020204020204" pitchFamily="34" charset="0"/>
                </a:rPr>
                <a:t>(when your GP practice is closed)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2160775-9313-5154-902B-02F91B0D7F64}"/>
                </a:ext>
              </a:extLst>
            </p:cNvPr>
            <p:cNvGrpSpPr/>
            <p:nvPr/>
          </p:nvGrpSpPr>
          <p:grpSpPr>
            <a:xfrm>
              <a:off x="7318101" y="2195444"/>
              <a:ext cx="3224333" cy="1306882"/>
              <a:chOff x="3484770" y="187173"/>
              <a:chExt cx="3224333" cy="1306882"/>
            </a:xfrm>
          </p:grpSpPr>
          <p:pic>
            <p:nvPicPr>
              <p:cNvPr id="35" name="Picture 34" descr="A yellow and black rectangle&#10;&#10;Description automatically generated">
                <a:extLst>
                  <a:ext uri="{FF2B5EF4-FFF2-40B4-BE49-F238E27FC236}">
                    <a16:creationId xmlns:a16="http://schemas.microsoft.com/office/drawing/2014/main" id="{8CFFF400-A84B-6526-B574-50B18D9B7E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01493" y="234055"/>
                <a:ext cx="2363540" cy="1260000"/>
              </a:xfrm>
              <a:prstGeom prst="rect">
                <a:avLst/>
              </a:prstGeom>
            </p:spPr>
          </p:pic>
          <p:pic>
            <p:nvPicPr>
              <p:cNvPr id="31" name="Picture 30" descr="A purple and black rectangle&#10;&#10;Description automatically generated">
                <a:extLst>
                  <a:ext uri="{FF2B5EF4-FFF2-40B4-BE49-F238E27FC236}">
                    <a16:creationId xmlns:a16="http://schemas.microsoft.com/office/drawing/2014/main" id="{7167CC99-9288-CA42-FC8F-19E382C04D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84770" y="187173"/>
                <a:ext cx="2363540" cy="1260000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967E77B-EE2B-93A1-FF5C-C3362FB5B72B}"/>
                  </a:ext>
                </a:extLst>
              </p:cNvPr>
              <p:cNvSpPr txBox="1"/>
              <p:nvPr/>
            </p:nvSpPr>
            <p:spPr>
              <a:xfrm>
                <a:off x="3508702" y="406800"/>
                <a:ext cx="32004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Frutiger" panose="020B0602020204020204" pitchFamily="34" charset="0"/>
                  </a:rPr>
                  <a:t>Step 2: </a:t>
                </a:r>
              </a:p>
              <a:p>
                <a:r>
                  <a:rPr lang="en-GB" b="1" dirty="0">
                    <a:solidFill>
                      <a:schemeClr val="bg1"/>
                    </a:solidFill>
                    <a:latin typeface="Frutiger" panose="020B0602020204020204" pitchFamily="34" charset="0"/>
                  </a:rPr>
                  <a:t>Need more help?</a:t>
                </a:r>
                <a:endParaRPr lang="en-GB" dirty="0">
                  <a:solidFill>
                    <a:schemeClr val="bg1"/>
                  </a:solidFill>
                  <a:latin typeface="Frutiger" panose="020B0602020204020204" pitchFamily="34" charset="0"/>
                </a:endParaRPr>
              </a:p>
            </p:txBody>
          </p:sp>
        </p:grpSp>
        <p:pic>
          <p:nvPicPr>
            <p:cNvPr id="33" name="Picture 32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BB2ECA45-F26F-258E-9AF7-377631D36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6137" y="4583318"/>
              <a:ext cx="489981" cy="432000"/>
            </a:xfrm>
            <a:prstGeom prst="rect">
              <a:avLst/>
            </a:prstGeom>
          </p:spPr>
        </p:pic>
        <p:pic>
          <p:nvPicPr>
            <p:cNvPr id="34" name="Picture 33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68EC40A1-5800-EE97-3813-533EC649F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1192" y="4106421"/>
              <a:ext cx="489981" cy="432000"/>
            </a:xfrm>
            <a:prstGeom prst="rect">
              <a:avLst/>
            </a:prstGeom>
          </p:spPr>
        </p:pic>
      </p:grpSp>
      <p:pic>
        <p:nvPicPr>
          <p:cNvPr id="38" name="Picture 37" descr="A red circle with a white exclamation mark&#10;&#10;Description automatically generated">
            <a:extLst>
              <a:ext uri="{FF2B5EF4-FFF2-40B4-BE49-F238E27FC236}">
                <a16:creationId xmlns:a16="http://schemas.microsoft.com/office/drawing/2014/main" id="{20713148-592D-681B-A975-B38710ECF3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272" y="5268386"/>
            <a:ext cx="539711" cy="5400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0386AC6-D657-E8C0-9E43-9A04E8A9BEB7}"/>
              </a:ext>
            </a:extLst>
          </p:cNvPr>
          <p:cNvSpPr txBox="1"/>
          <p:nvPr/>
        </p:nvSpPr>
        <p:spPr>
          <a:xfrm>
            <a:off x="5177677" y="5074162"/>
            <a:ext cx="5249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If it’s a </a:t>
            </a:r>
            <a:r>
              <a:rPr lang="en-GB" sz="1400" b="1" dirty="0">
                <a:latin typeface="Frutiger" panose="020B0602020204020204" pitchFamily="34" charset="0"/>
              </a:rPr>
              <a:t>life or limb-threatening emergency</a:t>
            </a:r>
            <a:r>
              <a:rPr lang="en-GB" sz="1400" dirty="0">
                <a:latin typeface="Frutiger" panose="020B0602020204020204" pitchFamily="34" charset="0"/>
              </a:rPr>
              <a:t>, go straight to the closest </a:t>
            </a:r>
            <a:r>
              <a:rPr lang="en-GB" sz="1400" b="1" dirty="0">
                <a:latin typeface="Frutiger" panose="020B0602020204020204" pitchFamily="34" charset="0"/>
              </a:rPr>
              <a:t>emergency department</a:t>
            </a:r>
            <a:r>
              <a:rPr lang="en-GB" sz="1400" dirty="0">
                <a:latin typeface="Frutiger" panose="020B0602020204020204" pitchFamily="34" charset="0"/>
              </a:rPr>
              <a:t> or </a:t>
            </a:r>
            <a:r>
              <a:rPr lang="en-GB" sz="1400" b="1" dirty="0">
                <a:latin typeface="Frutiger" panose="020B0602020204020204" pitchFamily="34" charset="0"/>
              </a:rPr>
              <a:t>call 999</a:t>
            </a:r>
            <a:r>
              <a:rPr lang="en-GB" sz="1400" dirty="0">
                <a:latin typeface="Frutiger" panose="020B0602020204020204" pitchFamily="34" charset="0"/>
              </a:rPr>
              <a:t>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55DF0C-F995-B4CC-40DD-4A9AF6E5E9E2}"/>
              </a:ext>
            </a:extLst>
          </p:cNvPr>
          <p:cNvSpPr txBox="1"/>
          <p:nvPr/>
        </p:nvSpPr>
        <p:spPr>
          <a:xfrm>
            <a:off x="5177677" y="5564353"/>
            <a:ext cx="488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In a </a:t>
            </a:r>
            <a:r>
              <a:rPr lang="en-GB" sz="1400" b="1" dirty="0">
                <a:latin typeface="Frutiger" panose="020B0602020204020204" pitchFamily="34" charset="0"/>
              </a:rPr>
              <a:t>mental health crisis</a:t>
            </a:r>
            <a:r>
              <a:rPr lang="en-GB" sz="1400" dirty="0">
                <a:latin typeface="Frutiger" panose="020B0602020204020204" pitchFamily="34" charset="0"/>
              </a:rPr>
              <a:t>, </a:t>
            </a:r>
            <a:r>
              <a:rPr lang="en-GB" sz="1400" b="1" dirty="0">
                <a:latin typeface="Frutiger" panose="020B0602020204020204" pitchFamily="34" charset="0"/>
              </a:rPr>
              <a:t>call NHS 111 </a:t>
            </a:r>
            <a:r>
              <a:rPr lang="en-GB" sz="1400" dirty="0">
                <a:latin typeface="Frutiger" panose="020B0602020204020204" pitchFamily="34" charset="0"/>
              </a:rPr>
              <a:t>and the select the mental health option, 24/7.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C8E9077-AA35-9DE7-385B-08CFB37F639C}"/>
              </a:ext>
            </a:extLst>
          </p:cNvPr>
          <p:cNvCxnSpPr/>
          <p:nvPr/>
        </p:nvCxnSpPr>
        <p:spPr>
          <a:xfrm>
            <a:off x="4556759" y="4934786"/>
            <a:ext cx="6705248" cy="43438"/>
          </a:xfrm>
          <a:prstGeom prst="line">
            <a:avLst/>
          </a:prstGeom>
          <a:ln>
            <a:solidFill>
              <a:srgbClr val="005EB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94D24-6EB7-5CBA-E675-D0043D67B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107A078-00C6-A37E-C39C-A699A313F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949" y="14928"/>
            <a:ext cx="3060000" cy="123668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295C77-00CC-1E46-86B8-266A640FB227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8972C437-87FA-73D3-C268-9AEFB4118F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9" y="3287935"/>
            <a:ext cx="1779174" cy="1942626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D00C27B-45E6-AD4F-3571-732163B4A97F}"/>
              </a:ext>
            </a:extLst>
          </p:cNvPr>
          <p:cNvSpPr/>
          <p:nvPr/>
        </p:nvSpPr>
        <p:spPr>
          <a:xfrm>
            <a:off x="0" y="0"/>
            <a:ext cx="2944368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18C6557-99F5-9452-F939-934B3DF8432E}"/>
              </a:ext>
            </a:extLst>
          </p:cNvPr>
          <p:cNvSpPr>
            <a:spLocks noChangeAspect="1"/>
          </p:cNvSpPr>
          <p:nvPr/>
        </p:nvSpPr>
        <p:spPr>
          <a:xfrm flipH="1">
            <a:off x="9959808" y="4366036"/>
            <a:ext cx="2232192" cy="1771964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2D950A3-77C8-1951-FA38-197AEE9BD41D}"/>
              </a:ext>
            </a:extLst>
          </p:cNvPr>
          <p:cNvGrpSpPr/>
          <p:nvPr/>
        </p:nvGrpSpPr>
        <p:grpSpPr>
          <a:xfrm>
            <a:off x="-11395" y="587317"/>
            <a:ext cx="4641113" cy="2160000"/>
            <a:chOff x="-11395" y="587317"/>
            <a:chExt cx="4641113" cy="2160000"/>
          </a:xfrm>
        </p:grpSpPr>
        <p:pic>
          <p:nvPicPr>
            <p:cNvPr id="9" name="Picture 8" descr="A blue rectangle with black background&#10;&#10;Description automatically generated">
              <a:extLst>
                <a:ext uri="{FF2B5EF4-FFF2-40B4-BE49-F238E27FC236}">
                  <a16:creationId xmlns:a16="http://schemas.microsoft.com/office/drawing/2014/main" id="{8B2F928B-02E1-ADD3-AA77-5EF404528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395" y="587317"/>
              <a:ext cx="3973982" cy="216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5C482C-59A1-692E-F409-55DCCCAF9D5E}"/>
                </a:ext>
              </a:extLst>
            </p:cNvPr>
            <p:cNvSpPr txBox="1"/>
            <p:nvPr/>
          </p:nvSpPr>
          <p:spPr>
            <a:xfrm>
              <a:off x="92580" y="895196"/>
              <a:ext cx="45371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Need help fast </a:t>
              </a:r>
            </a:p>
            <a:p>
              <a:r>
                <a:rPr lang="en-GB" dirty="0">
                  <a:solidFill>
                    <a:schemeClr val="bg1"/>
                  </a:solidFill>
                  <a:latin typeface="Frutiger" panose="020B0602020204020204" pitchFamily="34" charset="0"/>
                </a:rPr>
                <a:t>and it isn’t life threatening?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59E7D7-ECAD-CAA5-0F2D-02A8CA4B40B4}"/>
                </a:ext>
              </a:extLst>
            </p:cNvPr>
            <p:cNvSpPr txBox="1"/>
            <p:nvPr/>
          </p:nvSpPr>
          <p:spPr>
            <a:xfrm>
              <a:off x="98005" y="1668975"/>
              <a:ext cx="3738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Get the right NHS care </a:t>
              </a:r>
            </a:p>
            <a:p>
              <a:r>
                <a:rPr lang="en-GB" dirty="0">
                  <a:solidFill>
                    <a:schemeClr val="bg1"/>
                  </a:solidFill>
                  <a:latin typeface="Frutiger" panose="020B0602020204020204" pitchFamily="34" charset="0"/>
                </a:rPr>
                <a:t>in two simple steps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CEB3A04-85AF-5AD1-CF6B-A7A2ABEFC78B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3B6DDD9-1F7D-13A6-38B9-A70514B89E78}"/>
              </a:ext>
            </a:extLst>
          </p:cNvPr>
          <p:cNvGrpSpPr/>
          <p:nvPr/>
        </p:nvGrpSpPr>
        <p:grpSpPr>
          <a:xfrm>
            <a:off x="4507840" y="1184869"/>
            <a:ext cx="2363542" cy="1260000"/>
            <a:chOff x="4914987" y="786384"/>
            <a:chExt cx="2363542" cy="1260000"/>
          </a:xfrm>
        </p:grpSpPr>
        <p:pic>
          <p:nvPicPr>
            <p:cNvPr id="3" name="Picture 2" descr="A blue rectangle with black background&#10;&#10;Description automatically generated">
              <a:extLst>
                <a:ext uri="{FF2B5EF4-FFF2-40B4-BE49-F238E27FC236}">
                  <a16:creationId xmlns:a16="http://schemas.microsoft.com/office/drawing/2014/main" id="{C5500E5B-98D5-7A7B-4AA7-3AA7059E9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4987" y="786384"/>
              <a:ext cx="2363542" cy="1260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22AA9AC-12EC-6A6F-5516-845FBE2487FC}"/>
                </a:ext>
              </a:extLst>
            </p:cNvPr>
            <p:cNvSpPr txBox="1"/>
            <p:nvPr/>
          </p:nvSpPr>
          <p:spPr>
            <a:xfrm>
              <a:off x="4914987" y="996201"/>
              <a:ext cx="211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Step 1: </a:t>
              </a:r>
            </a:p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Try Self Care First</a:t>
              </a:r>
              <a:endParaRPr lang="en-GB" dirty="0">
                <a:solidFill>
                  <a:schemeClr val="bg1"/>
                </a:solidFill>
                <a:latin typeface="Frutiger" panose="020B0602020204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ED3C11D-B2D9-5677-CEC4-C0CEA84C5A91}"/>
              </a:ext>
            </a:extLst>
          </p:cNvPr>
          <p:cNvSpPr txBox="1"/>
          <p:nvPr/>
        </p:nvSpPr>
        <p:spPr>
          <a:xfrm>
            <a:off x="4429934" y="2508556"/>
            <a:ext cx="3858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If your problem is minor and you haven’t been able to treat it yourself at home, try: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4F39D6-3A84-C15D-F445-DE8DCE3534BF}"/>
              </a:ext>
            </a:extLst>
          </p:cNvPr>
          <p:cNvSpPr txBox="1"/>
          <p:nvPr/>
        </p:nvSpPr>
        <p:spPr>
          <a:xfrm>
            <a:off x="4432199" y="4381106"/>
            <a:ext cx="3391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Frutiger" panose="020B0602020204020204" pitchFamily="34" charset="0"/>
              </a:rPr>
              <a:t>These services are quick, easy and often all you need.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332BF1-88C0-E26E-457B-CB926D06E792}"/>
              </a:ext>
            </a:extLst>
          </p:cNvPr>
          <p:cNvGrpSpPr/>
          <p:nvPr/>
        </p:nvGrpSpPr>
        <p:grpSpPr>
          <a:xfrm>
            <a:off x="4522375" y="3031091"/>
            <a:ext cx="3301636" cy="432000"/>
            <a:chOff x="4294073" y="3296874"/>
            <a:chExt cx="3301636" cy="432000"/>
          </a:xfrm>
        </p:grpSpPr>
        <p:pic>
          <p:nvPicPr>
            <p:cNvPr id="16" name="Picture 15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74E841B-9AB2-CE0E-8C64-A5642A361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A12D398-E7B5-DDC5-47D7-747A44D4648D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The NHS App or nhs.uk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74035F-18EC-5048-27BD-54F670D00AE8}"/>
              </a:ext>
            </a:extLst>
          </p:cNvPr>
          <p:cNvGrpSpPr/>
          <p:nvPr/>
        </p:nvGrpSpPr>
        <p:grpSpPr>
          <a:xfrm>
            <a:off x="4506849" y="3463534"/>
            <a:ext cx="3301636" cy="432000"/>
            <a:chOff x="4294073" y="3296874"/>
            <a:chExt cx="3301636" cy="432000"/>
          </a:xfrm>
        </p:grpSpPr>
        <p:pic>
          <p:nvPicPr>
            <p:cNvPr id="20" name="Picture 19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BFB4BF46-06E9-2D74-186E-411DC9558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7778990-AB93-C108-434F-4E9D018E4D33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NHS 111 online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25AFED5-5DAE-002B-2311-D7EA3B6BADFD}"/>
              </a:ext>
            </a:extLst>
          </p:cNvPr>
          <p:cNvGrpSpPr/>
          <p:nvPr/>
        </p:nvGrpSpPr>
        <p:grpSpPr>
          <a:xfrm>
            <a:off x="4522375" y="3900464"/>
            <a:ext cx="3301636" cy="432000"/>
            <a:chOff x="4294073" y="3296874"/>
            <a:chExt cx="3301636" cy="432000"/>
          </a:xfrm>
        </p:grpSpPr>
        <p:pic>
          <p:nvPicPr>
            <p:cNvPr id="23" name="Picture 22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77F263DC-B1A3-85F8-7E48-BE7EF69F1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5FBC0C-8AC3-1518-8BBB-051D6981995F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Your local pharmacy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654E8A4-AB37-F1AB-5E3E-1FFF25099211}"/>
              </a:ext>
            </a:extLst>
          </p:cNvPr>
          <p:cNvSpPr txBox="1"/>
          <p:nvPr/>
        </p:nvSpPr>
        <p:spPr>
          <a:xfrm>
            <a:off x="8229415" y="2568277"/>
            <a:ext cx="2092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If it’s more serious or Step 1 didn’t work: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D84417-A607-32C3-8B45-6F29B32D8AB8}"/>
              </a:ext>
            </a:extLst>
          </p:cNvPr>
          <p:cNvSpPr txBox="1"/>
          <p:nvPr/>
        </p:nvSpPr>
        <p:spPr>
          <a:xfrm>
            <a:off x="8259028" y="4066711"/>
            <a:ext cx="3391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Frutiger" panose="020B0602020204020204" pitchFamily="34" charset="0"/>
              </a:rPr>
              <a:t>They’ll help book the right appointment for you.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D01FD20-3074-8595-8517-61CC09BCF2B3}"/>
              </a:ext>
            </a:extLst>
          </p:cNvPr>
          <p:cNvGrpSpPr/>
          <p:nvPr/>
        </p:nvGrpSpPr>
        <p:grpSpPr>
          <a:xfrm>
            <a:off x="8330992" y="1178990"/>
            <a:ext cx="3224333" cy="1306882"/>
            <a:chOff x="3484770" y="187173"/>
            <a:chExt cx="3224333" cy="1306882"/>
          </a:xfrm>
        </p:grpSpPr>
        <p:pic>
          <p:nvPicPr>
            <p:cNvPr id="35" name="Picture 34" descr="A yellow and black rectangle&#10;&#10;Description automatically generated">
              <a:extLst>
                <a:ext uri="{FF2B5EF4-FFF2-40B4-BE49-F238E27FC236}">
                  <a16:creationId xmlns:a16="http://schemas.microsoft.com/office/drawing/2014/main" id="{C52CF43D-3CEA-CADE-F067-E88D6F419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1493" y="234055"/>
              <a:ext cx="2363540" cy="1260000"/>
            </a:xfrm>
            <a:prstGeom prst="rect">
              <a:avLst/>
            </a:prstGeom>
          </p:spPr>
        </p:pic>
        <p:pic>
          <p:nvPicPr>
            <p:cNvPr id="31" name="Picture 30" descr="A purple and black rectangle&#10;&#10;Description automatically generated">
              <a:extLst>
                <a:ext uri="{FF2B5EF4-FFF2-40B4-BE49-F238E27FC236}">
                  <a16:creationId xmlns:a16="http://schemas.microsoft.com/office/drawing/2014/main" id="{CFD9F5E8-360D-3178-D2F6-33B596C41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4770" y="187173"/>
              <a:ext cx="2363540" cy="12600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CC4C2E6-F4B7-CB27-2147-C3A5F268F781}"/>
                </a:ext>
              </a:extLst>
            </p:cNvPr>
            <p:cNvSpPr txBox="1"/>
            <p:nvPr/>
          </p:nvSpPr>
          <p:spPr>
            <a:xfrm>
              <a:off x="3508702" y="406800"/>
              <a:ext cx="32004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Step 2: </a:t>
              </a:r>
            </a:p>
            <a:p>
              <a:r>
                <a:rPr lang="en-GB" b="1" dirty="0">
                  <a:solidFill>
                    <a:schemeClr val="bg1"/>
                  </a:solidFill>
                  <a:latin typeface="Frutiger" panose="020B0602020204020204" pitchFamily="34" charset="0"/>
                </a:rPr>
                <a:t>Need more help?</a:t>
              </a:r>
              <a:endParaRPr lang="en-GB" dirty="0">
                <a:solidFill>
                  <a:schemeClr val="bg1"/>
                </a:solidFill>
                <a:latin typeface="Frutiger" panose="020B0602020204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D7A6F70-6C82-2AB0-D610-8D823B4FF048}"/>
              </a:ext>
            </a:extLst>
          </p:cNvPr>
          <p:cNvGrpSpPr/>
          <p:nvPr/>
        </p:nvGrpSpPr>
        <p:grpSpPr>
          <a:xfrm>
            <a:off x="8259028" y="3538272"/>
            <a:ext cx="4220122" cy="523220"/>
            <a:chOff x="8259028" y="3538272"/>
            <a:chExt cx="4220122" cy="52322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343C3F8-F771-6E18-F36B-BC995D03D80E}"/>
                </a:ext>
              </a:extLst>
            </p:cNvPr>
            <p:cNvSpPr txBox="1"/>
            <p:nvPr/>
          </p:nvSpPr>
          <p:spPr>
            <a:xfrm>
              <a:off x="8749009" y="3538272"/>
              <a:ext cx="37301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Or call NHS 111 </a:t>
              </a:r>
            </a:p>
            <a:p>
              <a:r>
                <a:rPr lang="en-GB" sz="1400" dirty="0">
                  <a:latin typeface="Frutiger" panose="020B0602020204020204" pitchFamily="34" charset="0"/>
                </a:rPr>
                <a:t>(when your GP practice is closed)</a:t>
              </a:r>
            </a:p>
          </p:txBody>
        </p:sp>
        <p:pic>
          <p:nvPicPr>
            <p:cNvPr id="33" name="Picture 32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273305BA-E4D5-8434-7623-0FC282EA5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028" y="3566864"/>
              <a:ext cx="489981" cy="43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AF49D96-582F-E583-76B0-6FB420C29BB5}"/>
              </a:ext>
            </a:extLst>
          </p:cNvPr>
          <p:cNvGrpSpPr/>
          <p:nvPr/>
        </p:nvGrpSpPr>
        <p:grpSpPr>
          <a:xfrm>
            <a:off x="8264083" y="3089967"/>
            <a:ext cx="3467678" cy="432000"/>
            <a:chOff x="8264083" y="3089967"/>
            <a:chExt cx="3467678" cy="4320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370FC1-6CFF-7B1F-DBD2-13A1646F7BF7}"/>
                </a:ext>
              </a:extLst>
            </p:cNvPr>
            <p:cNvSpPr txBox="1"/>
            <p:nvPr/>
          </p:nvSpPr>
          <p:spPr>
            <a:xfrm>
              <a:off x="8754064" y="3134864"/>
              <a:ext cx="29776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Contact your GP practice</a:t>
              </a:r>
            </a:p>
          </p:txBody>
        </p:sp>
        <p:pic>
          <p:nvPicPr>
            <p:cNvPr id="34" name="Picture 33" descr="A purple check mark in a circle&#10;&#10;Description automatically generated">
              <a:extLst>
                <a:ext uri="{FF2B5EF4-FFF2-40B4-BE49-F238E27FC236}">
                  <a16:creationId xmlns:a16="http://schemas.microsoft.com/office/drawing/2014/main" id="{305C4969-4E61-EA30-CF03-C269E0AC3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4083" y="3089967"/>
              <a:ext cx="489981" cy="432000"/>
            </a:xfrm>
            <a:prstGeom prst="rect">
              <a:avLst/>
            </a:prstGeom>
          </p:spPr>
        </p:pic>
      </p:grpSp>
      <p:pic>
        <p:nvPicPr>
          <p:cNvPr id="39" name="Graphic 38">
            <a:extLst>
              <a:ext uri="{FF2B5EF4-FFF2-40B4-BE49-F238E27FC236}">
                <a16:creationId xmlns:a16="http://schemas.microsoft.com/office/drawing/2014/main" id="{48218885-AF60-AFBE-1633-169A79CBD0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34849" y="3429000"/>
            <a:ext cx="1440000" cy="14400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D7B3C62-B0C2-F78F-3583-0C94BBF8FD47}"/>
              </a:ext>
            </a:extLst>
          </p:cNvPr>
          <p:cNvSpPr txBox="1"/>
          <p:nvPr/>
        </p:nvSpPr>
        <p:spPr>
          <a:xfrm>
            <a:off x="5177677" y="5564353"/>
            <a:ext cx="488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rutiger" panose="020B0602020204020204" pitchFamily="34" charset="0"/>
              </a:rPr>
              <a:t>In a </a:t>
            </a:r>
            <a:r>
              <a:rPr lang="en-GB" sz="1400" b="1" dirty="0">
                <a:latin typeface="Frutiger" panose="020B0602020204020204" pitchFamily="34" charset="0"/>
              </a:rPr>
              <a:t>mental health crisis</a:t>
            </a:r>
            <a:r>
              <a:rPr lang="en-GB" sz="1400" dirty="0">
                <a:latin typeface="Frutiger" panose="020B0602020204020204" pitchFamily="34" charset="0"/>
              </a:rPr>
              <a:t>, </a:t>
            </a:r>
            <a:r>
              <a:rPr lang="en-GB" sz="1400" b="1" dirty="0">
                <a:latin typeface="Frutiger" panose="020B0602020204020204" pitchFamily="34" charset="0"/>
              </a:rPr>
              <a:t>call NHS 111 </a:t>
            </a:r>
            <a:r>
              <a:rPr lang="en-GB" sz="1400" dirty="0">
                <a:latin typeface="Frutiger" panose="020B0602020204020204" pitchFamily="34" charset="0"/>
              </a:rPr>
              <a:t>and the select the mental health option, 24/7.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B62F6B-4836-652B-B7CC-2DB59074A637}"/>
              </a:ext>
            </a:extLst>
          </p:cNvPr>
          <p:cNvGrpSpPr/>
          <p:nvPr/>
        </p:nvGrpSpPr>
        <p:grpSpPr>
          <a:xfrm>
            <a:off x="4541272" y="4934786"/>
            <a:ext cx="6720735" cy="873600"/>
            <a:chOff x="4541272" y="4934786"/>
            <a:chExt cx="6720735" cy="873600"/>
          </a:xfrm>
        </p:grpSpPr>
        <p:pic>
          <p:nvPicPr>
            <p:cNvPr id="38" name="Picture 37" descr="A red circle with a white exclamation mark&#10;&#10;Description automatically generated">
              <a:extLst>
                <a:ext uri="{FF2B5EF4-FFF2-40B4-BE49-F238E27FC236}">
                  <a16:creationId xmlns:a16="http://schemas.microsoft.com/office/drawing/2014/main" id="{3230DA49-5A12-DA1C-FDA7-390C8638C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1272" y="5268386"/>
              <a:ext cx="539711" cy="5400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B49FE05-DFAF-F041-0A1C-CBEA51E938CB}"/>
                </a:ext>
              </a:extLst>
            </p:cNvPr>
            <p:cNvSpPr txBox="1"/>
            <p:nvPr/>
          </p:nvSpPr>
          <p:spPr>
            <a:xfrm>
              <a:off x="5177677" y="5074162"/>
              <a:ext cx="52494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Frutiger" panose="020B0602020204020204" pitchFamily="34" charset="0"/>
                </a:rPr>
                <a:t>If it’s a </a:t>
              </a:r>
              <a:r>
                <a:rPr lang="en-GB" sz="1400" b="1" dirty="0">
                  <a:latin typeface="Frutiger" panose="020B0602020204020204" pitchFamily="34" charset="0"/>
                </a:rPr>
                <a:t>life or limb-threatening emergency</a:t>
              </a:r>
              <a:r>
                <a:rPr lang="en-GB" sz="1400" dirty="0">
                  <a:latin typeface="Frutiger" panose="020B0602020204020204" pitchFamily="34" charset="0"/>
                </a:rPr>
                <a:t>, go straight to the closest </a:t>
              </a:r>
              <a:r>
                <a:rPr lang="en-GB" sz="1400" b="1" dirty="0">
                  <a:latin typeface="Frutiger" panose="020B0602020204020204" pitchFamily="34" charset="0"/>
                </a:rPr>
                <a:t>emergency department</a:t>
              </a:r>
              <a:r>
                <a:rPr lang="en-GB" sz="1400" dirty="0">
                  <a:latin typeface="Frutiger" panose="020B0602020204020204" pitchFamily="34" charset="0"/>
                </a:rPr>
                <a:t> or </a:t>
              </a:r>
              <a:r>
                <a:rPr lang="en-GB" sz="1400" b="1" dirty="0">
                  <a:latin typeface="Frutiger" panose="020B0602020204020204" pitchFamily="34" charset="0"/>
                </a:rPr>
                <a:t>call 999</a:t>
              </a:r>
              <a:r>
                <a:rPr lang="en-GB" sz="1400" dirty="0">
                  <a:latin typeface="Frutiger" panose="020B0602020204020204" pitchFamily="34" charset="0"/>
                </a:rPr>
                <a:t>.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EC7044F-2AEA-49D3-1DEE-7D436996DB5F}"/>
                </a:ext>
              </a:extLst>
            </p:cNvPr>
            <p:cNvCxnSpPr/>
            <p:nvPr/>
          </p:nvCxnSpPr>
          <p:spPr>
            <a:xfrm>
              <a:off x="4556759" y="4934786"/>
              <a:ext cx="6705248" cy="43438"/>
            </a:xfrm>
            <a:prstGeom prst="line">
              <a:avLst/>
            </a:prstGeom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43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/>
      <p:bldP spid="8" grpId="0"/>
      <p:bldP spid="27" grpId="0"/>
      <p:bldP spid="28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F0E08-6DC3-BF7A-7032-58CE9891E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BA541DD-18B7-143F-091E-1551E88492CC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873D1D-183A-7A48-547B-251EF73A6255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AADCD1EF-59F5-69A6-0A75-C125774E9077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9C79F075-13FC-D406-E9B8-4EE083200A8F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close-up of a poster&#10;&#10;Description automatically generated">
            <a:extLst>
              <a:ext uri="{FF2B5EF4-FFF2-40B4-BE49-F238E27FC236}">
                <a16:creationId xmlns:a16="http://schemas.microsoft.com/office/drawing/2014/main" id="{46B01BBA-CC5A-8523-9F3A-D55D5FF85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455" y="18000"/>
            <a:ext cx="3809089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98566E57-E255-F411-A053-8B68ADAD4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2706">
            <a:off x="413680" y="321131"/>
            <a:ext cx="3814787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265574D2-7D17-A1DA-AC80-53E47E2076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0000">
            <a:off x="7866975" y="234442"/>
            <a:ext cx="3814786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4987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A8506-5D2B-4E0A-4244-4157F8905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4A5CFF7-5793-B07E-0FAE-54CD2F697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A2BCC0-DDE6-1BE3-D623-C88219F9A15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429B5F03-CC1B-74ED-5DF8-9D22FAC11F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6" y="2401114"/>
            <a:ext cx="3691414" cy="1967886"/>
          </a:xfrm>
          <a:prstGeom prst="rect">
            <a:avLst/>
          </a:prstGeom>
        </p:spPr>
      </p:pic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13E1C44B-D99F-64D8-33E4-1463FB277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670" y="3429000"/>
            <a:ext cx="2081114" cy="22723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989C6C7-1FF5-6DF1-FAE8-4FA6D46B7824}"/>
              </a:ext>
            </a:extLst>
          </p:cNvPr>
          <p:cNvSpPr txBox="1"/>
          <p:nvPr/>
        </p:nvSpPr>
        <p:spPr>
          <a:xfrm>
            <a:off x="354205" y="2726601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1: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Try Self Care First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C051B-2EA0-821A-4333-26220EFB9BA7}"/>
              </a:ext>
            </a:extLst>
          </p:cNvPr>
          <p:cNvSpPr txBox="1"/>
          <p:nvPr/>
        </p:nvSpPr>
        <p:spPr>
          <a:xfrm>
            <a:off x="4235565" y="2401939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your problem is minor and you haven’t been able to treat it yourself at home, try: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CA3DA9-0837-ADD7-C0D6-9F30A42F3949}"/>
              </a:ext>
            </a:extLst>
          </p:cNvPr>
          <p:cNvSpPr txBox="1"/>
          <p:nvPr/>
        </p:nvSpPr>
        <p:spPr>
          <a:xfrm>
            <a:off x="4235565" y="5060612"/>
            <a:ext cx="339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These services are quick, easy and often all you need.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E7B5ED7-E82B-77F6-0F48-1E9F88B4CAA3}"/>
              </a:ext>
            </a:extLst>
          </p:cNvPr>
          <p:cNvGrpSpPr/>
          <p:nvPr/>
        </p:nvGrpSpPr>
        <p:grpSpPr>
          <a:xfrm>
            <a:off x="4294073" y="3143140"/>
            <a:ext cx="3301636" cy="448434"/>
            <a:chOff x="4294073" y="3296874"/>
            <a:chExt cx="3301636" cy="448434"/>
          </a:xfrm>
        </p:grpSpPr>
        <p:pic>
          <p:nvPicPr>
            <p:cNvPr id="10" name="Picture 9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49FB4A3C-B9DA-6724-1D42-CAA29CF3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234118-46DE-B11C-F26E-8E83E3EBAF5A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The NHS App or nhs.uk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E0C3EF-CA91-8BB0-464F-BB7ECA6D413B}"/>
              </a:ext>
            </a:extLst>
          </p:cNvPr>
          <p:cNvGrpSpPr/>
          <p:nvPr/>
        </p:nvGrpSpPr>
        <p:grpSpPr>
          <a:xfrm>
            <a:off x="4294073" y="3756128"/>
            <a:ext cx="3301636" cy="448434"/>
            <a:chOff x="4294073" y="3296874"/>
            <a:chExt cx="3301636" cy="448434"/>
          </a:xfrm>
        </p:grpSpPr>
        <p:pic>
          <p:nvPicPr>
            <p:cNvPr id="19" name="Picture 18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A1DAB639-E5E3-5F14-C92A-912997EAC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B3076D-8FCB-0B22-0219-BFDA35ED5BC5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NHS 111 online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E62BBD-8FCC-C3BB-7F8C-A8CC1142C811}"/>
              </a:ext>
            </a:extLst>
          </p:cNvPr>
          <p:cNvGrpSpPr/>
          <p:nvPr/>
        </p:nvGrpSpPr>
        <p:grpSpPr>
          <a:xfrm>
            <a:off x="4294073" y="4367048"/>
            <a:ext cx="3301636" cy="448434"/>
            <a:chOff x="4294073" y="3296874"/>
            <a:chExt cx="3301636" cy="448434"/>
          </a:xfrm>
        </p:grpSpPr>
        <p:pic>
          <p:nvPicPr>
            <p:cNvPr id="22" name="Picture 21" descr="A blue check mark in a circle&#10;&#10;Description automatically generated">
              <a:extLst>
                <a:ext uri="{FF2B5EF4-FFF2-40B4-BE49-F238E27FC236}">
                  <a16:creationId xmlns:a16="http://schemas.microsoft.com/office/drawing/2014/main" id="{0FC7A6B7-4D49-FF0A-20E1-9ECB238B1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4073" y="3296874"/>
              <a:ext cx="489982" cy="432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536CF9-2296-B844-A8E9-8B39B56AFDAC}"/>
                </a:ext>
              </a:extLst>
            </p:cNvPr>
            <p:cNvSpPr txBox="1"/>
            <p:nvPr/>
          </p:nvSpPr>
          <p:spPr>
            <a:xfrm>
              <a:off x="4784055" y="3375976"/>
              <a:ext cx="2811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Frutiger" panose="020B0602020204020204" pitchFamily="34" charset="0"/>
                </a:rPr>
                <a:t>Your local pharmacy</a:t>
              </a:r>
            </a:p>
          </p:txBody>
        </p:sp>
      </p:grp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6D87C64B-EE1D-94E7-876E-747E49627FAE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D450F767-173C-1A44-88FE-1E8D8747C712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385D3B-6BC7-25A7-1C8E-3C4D6A254C17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30" name="Picture 29" descr="A green cross with black background&#10;&#10;Description automatically generated">
            <a:extLst>
              <a:ext uri="{FF2B5EF4-FFF2-40B4-BE49-F238E27FC236}">
                <a16:creationId xmlns:a16="http://schemas.microsoft.com/office/drawing/2014/main" id="{DC97DCE8-1F19-0797-1FB9-23C2DDB087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83" y="678803"/>
            <a:ext cx="1404798" cy="140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6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4EF22-D93E-D1E4-A44C-3EFA2181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yellow and black rectangle&#10;&#10;Description automatically generated">
            <a:extLst>
              <a:ext uri="{FF2B5EF4-FFF2-40B4-BE49-F238E27FC236}">
                <a16:creationId xmlns:a16="http://schemas.microsoft.com/office/drawing/2014/main" id="{0CAAEB96-F240-A278-869E-EE71F6EC2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3" y="2490268"/>
            <a:ext cx="3687123" cy="1965600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F02F9A-EE80-09EA-C75C-B1330979E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ACDF7D-4529-D752-D9AD-FAAD6DB6E6A0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F2EC36B8-1C54-E5D2-B54D-48224B29E5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461" y="3040151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D62397-DAA1-14F8-DDAA-01DC10FDEEBE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937E4-E2BC-3DCA-D324-9263A40238EC}"/>
              </a:ext>
            </a:extLst>
          </p:cNvPr>
          <p:cNvSpPr txBox="1"/>
          <p:nvPr/>
        </p:nvSpPr>
        <p:spPr>
          <a:xfrm>
            <a:off x="4235565" y="2342916"/>
            <a:ext cx="488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it’s more serious or Step 1 didn’t work: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081FA2-70EC-6FFA-5160-DAF31045F23D}"/>
              </a:ext>
            </a:extLst>
          </p:cNvPr>
          <p:cNvSpPr txBox="1"/>
          <p:nvPr/>
        </p:nvSpPr>
        <p:spPr>
          <a:xfrm>
            <a:off x="4235565" y="4585283"/>
            <a:ext cx="339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They’ll help book the right appointment for you.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63AB7A-A588-768A-DCAC-775996DB3F38}"/>
              </a:ext>
            </a:extLst>
          </p:cNvPr>
          <p:cNvSpPr txBox="1"/>
          <p:nvPr/>
        </p:nvSpPr>
        <p:spPr>
          <a:xfrm>
            <a:off x="4812990" y="3012667"/>
            <a:ext cx="297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Contact your GP practice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8DCBA8-9101-2F41-E43E-319EDE77FF87}"/>
              </a:ext>
            </a:extLst>
          </p:cNvPr>
          <p:cNvSpPr txBox="1"/>
          <p:nvPr/>
        </p:nvSpPr>
        <p:spPr>
          <a:xfrm>
            <a:off x="4811942" y="3555744"/>
            <a:ext cx="3730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Or call NHS 111 </a:t>
            </a:r>
          </a:p>
          <a:p>
            <a:r>
              <a:rPr lang="en-GB" dirty="0">
                <a:latin typeface="Frutiger" panose="020B0602020204020204" pitchFamily="34" charset="0"/>
              </a:rPr>
              <a:t>(when your GP practice is closed)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E708D3DB-89EC-0E19-7A00-5B8B9363536A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99E13577-F32E-14F0-0B4D-AB0B9AA261DB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urple and black rectangle&#10;&#10;Description automatically generated">
            <a:extLst>
              <a:ext uri="{FF2B5EF4-FFF2-40B4-BE49-F238E27FC236}">
                <a16:creationId xmlns:a16="http://schemas.microsoft.com/office/drawing/2014/main" id="{08D3B83F-344A-2886-7083-99493D1DD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3" y="2401067"/>
            <a:ext cx="3690000" cy="19671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1E29A6-9BF1-59A0-538E-E28C03061DC9}"/>
              </a:ext>
            </a:extLst>
          </p:cNvPr>
          <p:cNvSpPr txBox="1"/>
          <p:nvPr/>
        </p:nvSpPr>
        <p:spPr>
          <a:xfrm>
            <a:off x="376739" y="2775938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2: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more help?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91D447-0F50-5F73-B7D7-B61A2E18C476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pic>
        <p:nvPicPr>
          <p:cNvPr id="33" name="Picture 32" descr="A purple check mark in a circle&#10;&#10;Description automatically generated">
            <a:extLst>
              <a:ext uri="{FF2B5EF4-FFF2-40B4-BE49-F238E27FC236}">
                <a16:creationId xmlns:a16="http://schemas.microsoft.com/office/drawing/2014/main" id="{A604B025-385B-3684-FF25-3B09AAAA30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64" y="3682418"/>
            <a:ext cx="489981" cy="432000"/>
          </a:xfrm>
          <a:prstGeom prst="rect">
            <a:avLst/>
          </a:prstGeom>
        </p:spPr>
      </p:pic>
      <p:pic>
        <p:nvPicPr>
          <p:cNvPr id="34" name="Picture 33" descr="A purple check mark in a circle&#10;&#10;Description automatically generated">
            <a:extLst>
              <a:ext uri="{FF2B5EF4-FFF2-40B4-BE49-F238E27FC236}">
                <a16:creationId xmlns:a16="http://schemas.microsoft.com/office/drawing/2014/main" id="{9E8EBBE8-8FEE-8B5C-EDF3-B3845BE700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64" y="2981333"/>
            <a:ext cx="489981" cy="4320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0388E0AA-2DFC-9429-3E46-930A3F2ABFF6}"/>
              </a:ext>
            </a:extLst>
          </p:cNvPr>
          <p:cNvGrpSpPr/>
          <p:nvPr/>
        </p:nvGrpSpPr>
        <p:grpSpPr>
          <a:xfrm>
            <a:off x="4950507" y="548634"/>
            <a:ext cx="2290985" cy="1487573"/>
            <a:chOff x="4811942" y="502222"/>
            <a:chExt cx="2290985" cy="1487573"/>
          </a:xfrm>
        </p:grpSpPr>
        <p:pic>
          <p:nvPicPr>
            <p:cNvPr id="38" name="Picture 37" descr="A stethoscope with a heart&#10;&#10;Description automatically generated">
              <a:extLst>
                <a:ext uri="{FF2B5EF4-FFF2-40B4-BE49-F238E27FC236}">
                  <a16:creationId xmlns:a16="http://schemas.microsoft.com/office/drawing/2014/main" id="{179B17F9-3F7E-F98F-83E7-7427BD29B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1942" y="549795"/>
              <a:ext cx="1243653" cy="1440000"/>
            </a:xfrm>
            <a:prstGeom prst="rect">
              <a:avLst/>
            </a:prstGeom>
          </p:spPr>
        </p:pic>
        <p:pic>
          <p:nvPicPr>
            <p:cNvPr id="40" name="Picture 39" descr="A black and pink cross on a black background&#10;&#10;Description automatically generated">
              <a:extLst>
                <a:ext uri="{FF2B5EF4-FFF2-40B4-BE49-F238E27FC236}">
                  <a16:creationId xmlns:a16="http://schemas.microsoft.com/office/drawing/2014/main" id="{F5017E31-4493-B33B-0A41-4825C7D3D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1096" y="502222"/>
              <a:ext cx="851831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945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EA50A-8C30-B0CD-8DAD-B0E9A163F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5DEF637-9D4F-EA26-C19B-4B9539DA10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587D580-E7D1-4294-42D4-A2A517B71462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C54D1E65-3551-4BC8-AA37-1C073A49A2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461" y="3040151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614A5AA-06AE-C573-DE7A-3B691F7F8A3C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DC657D-96E1-29AA-E07B-34C95663DCA6}"/>
              </a:ext>
            </a:extLst>
          </p:cNvPr>
          <p:cNvSpPr txBox="1"/>
          <p:nvPr/>
        </p:nvSpPr>
        <p:spPr>
          <a:xfrm>
            <a:off x="3892048" y="2238943"/>
            <a:ext cx="4882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If it’s a </a:t>
            </a:r>
            <a:r>
              <a:rPr lang="en-GB" b="1" dirty="0">
                <a:latin typeface="Frutiger" panose="020B0602020204020204" pitchFamily="34" charset="0"/>
              </a:rPr>
              <a:t>life or limb-threatening emergency</a:t>
            </a:r>
            <a:r>
              <a:rPr lang="en-GB" dirty="0">
                <a:latin typeface="Frutiger" panose="020B0602020204020204" pitchFamily="34" charset="0"/>
              </a:rPr>
              <a:t>, go straight to the closest </a:t>
            </a:r>
            <a:r>
              <a:rPr lang="en-GB" b="1" dirty="0">
                <a:latin typeface="Frutiger" panose="020B0602020204020204" pitchFamily="34" charset="0"/>
              </a:rPr>
              <a:t>emergency department</a:t>
            </a:r>
            <a:r>
              <a:rPr lang="en-GB" dirty="0">
                <a:latin typeface="Frutiger" panose="020B0602020204020204" pitchFamily="34" charset="0"/>
              </a:rPr>
              <a:t> or </a:t>
            </a:r>
            <a:r>
              <a:rPr lang="en-GB" b="1" dirty="0">
                <a:latin typeface="Frutiger" panose="020B0602020204020204" pitchFamily="34" charset="0"/>
              </a:rPr>
              <a:t>call 999</a:t>
            </a:r>
            <a:r>
              <a:rPr lang="en-GB" dirty="0">
                <a:latin typeface="Frutiger" panose="020B0602020204020204" pitchFamily="34" charset="0"/>
              </a:rPr>
              <a:t>.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AED79FE5-D098-9579-EB8F-3316E3852B45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6E80B7D1-4B62-CB8B-659D-74C043F40FA1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CD8DC4-B9DD-A176-4ED3-FE27CD315338}"/>
              </a:ext>
            </a:extLst>
          </p:cNvPr>
          <p:cNvSpPr txBox="1"/>
          <p:nvPr/>
        </p:nvSpPr>
        <p:spPr>
          <a:xfrm>
            <a:off x="348130" y="2951946"/>
            <a:ext cx="3200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Step 2: </a:t>
            </a:r>
          </a:p>
          <a:p>
            <a:r>
              <a:rPr lang="en-GB" sz="2800" b="1" dirty="0">
                <a:solidFill>
                  <a:schemeClr val="bg1"/>
                </a:solidFill>
                <a:latin typeface="Frutiger" panose="020B0602020204020204" pitchFamily="34" charset="0"/>
              </a:rPr>
              <a:t>Need more help?</a:t>
            </a:r>
            <a:endParaRPr lang="en-GB" sz="2800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DAA899-6875-5A55-5723-CEAA8CE3EC4D}"/>
              </a:ext>
            </a:extLst>
          </p:cNvPr>
          <p:cNvSpPr txBox="1"/>
          <p:nvPr/>
        </p:nvSpPr>
        <p:spPr>
          <a:xfrm>
            <a:off x="3892048" y="3497296"/>
            <a:ext cx="4882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In a </a:t>
            </a:r>
            <a:r>
              <a:rPr lang="en-GB" b="1" dirty="0">
                <a:latin typeface="Frutiger" panose="020B0602020204020204" pitchFamily="34" charset="0"/>
              </a:rPr>
              <a:t>mental health crisis</a:t>
            </a:r>
            <a:r>
              <a:rPr lang="en-GB" dirty="0">
                <a:latin typeface="Frutiger" panose="020B0602020204020204" pitchFamily="34" charset="0"/>
              </a:rPr>
              <a:t>, </a:t>
            </a:r>
            <a:r>
              <a:rPr lang="en-GB" b="1" dirty="0">
                <a:latin typeface="Frutiger" panose="020B0602020204020204" pitchFamily="34" charset="0"/>
              </a:rPr>
              <a:t>call NHS 111 </a:t>
            </a:r>
            <a:r>
              <a:rPr lang="en-GB" dirty="0">
                <a:latin typeface="Frutiger" panose="020B0602020204020204" pitchFamily="34" charset="0"/>
              </a:rPr>
              <a:t>and the select the mental health option. </a:t>
            </a:r>
          </a:p>
          <a:p>
            <a:r>
              <a:rPr lang="en-GB" dirty="0">
                <a:latin typeface="Frutiger" panose="020B0602020204020204" pitchFamily="34" charset="0"/>
              </a:rPr>
              <a:t>This service is open 24 hours a day, seven days a week.</a:t>
            </a:r>
          </a:p>
        </p:txBody>
      </p:sp>
      <p:pic>
        <p:nvPicPr>
          <p:cNvPr id="9" name="Picture 8" descr="A red circle with a white exclamation mark&#10;&#10;Description automatically generated">
            <a:extLst>
              <a:ext uri="{FF2B5EF4-FFF2-40B4-BE49-F238E27FC236}">
                <a16:creationId xmlns:a16="http://schemas.microsoft.com/office/drawing/2014/main" id="{79707451-85DB-7F36-1E60-BA1B16EEB5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105" y="2160608"/>
            <a:ext cx="1079426" cy="10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1A84FE-D765-0A7E-6DFC-A89467D015E6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991922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C770A-8AB8-0D38-0FAA-86DACA247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E0A4301-A832-7609-BF4D-4249B4DEB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5968FC-1A65-AD6F-95B6-7D305E57C888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0FAB0187-AE4A-6DC9-0956-A5C5D24CC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AABA64-3F27-9F9F-49EE-96FD0B20FBE2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3FAF23-1E65-C46B-5CD8-BE964C616151}"/>
              </a:ext>
            </a:extLst>
          </p:cNvPr>
          <p:cNvSpPr txBox="1"/>
          <p:nvPr/>
        </p:nvSpPr>
        <p:spPr>
          <a:xfrm>
            <a:off x="3295012" y="1623489"/>
            <a:ext cx="5601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What is right care, right place?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4AF5B1C5-32E6-7CC3-6D75-2B535B165B2A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193E5DBC-2075-3C32-E991-D13913F2A92D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952297-7DEB-185C-956B-2537524F0631}"/>
              </a:ext>
            </a:extLst>
          </p:cNvPr>
          <p:cNvSpPr txBox="1"/>
          <p:nvPr/>
        </p:nvSpPr>
        <p:spPr>
          <a:xfrm>
            <a:off x="3295012" y="2253638"/>
            <a:ext cx="5274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So that NHS resources are being used in the best way for everyone, the NHS aims to match each patient to:</a:t>
            </a:r>
          </a:p>
        </p:txBody>
      </p:sp>
      <p:pic>
        <p:nvPicPr>
          <p:cNvPr id="6" name="Picture 5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CB0D6FE3-65C8-D888-B857-DAE3BFBA7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2" y="3335546"/>
            <a:ext cx="489981" cy="432000"/>
          </a:xfrm>
          <a:prstGeom prst="rect">
            <a:avLst/>
          </a:prstGeom>
        </p:spPr>
      </p:pic>
      <p:pic>
        <p:nvPicPr>
          <p:cNvPr id="8" name="Picture 7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E5E4517-7417-1C73-9708-2710FC905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1" y="3845312"/>
            <a:ext cx="489981" cy="432000"/>
          </a:xfrm>
          <a:prstGeom prst="rect">
            <a:avLst/>
          </a:prstGeom>
        </p:spPr>
      </p:pic>
      <p:pic>
        <p:nvPicPr>
          <p:cNvPr id="10" name="Picture 9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4C0015A-A78E-5C98-375A-9BB5E8C0A6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1" y="4346386"/>
            <a:ext cx="489981" cy="432000"/>
          </a:xfrm>
          <a:prstGeom prst="rect">
            <a:avLst/>
          </a:prstGeom>
        </p:spPr>
      </p:pic>
      <p:pic>
        <p:nvPicPr>
          <p:cNvPr id="13" name="Picture 12" descr="A green check mark in a circle&#10;&#10;Description automatically generated">
            <a:extLst>
              <a:ext uri="{FF2B5EF4-FFF2-40B4-BE49-F238E27FC236}">
                <a16:creationId xmlns:a16="http://schemas.microsoft.com/office/drawing/2014/main" id="{690AF620-E501-DBF3-5ABA-7BDAED54A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450" y="4889706"/>
            <a:ext cx="489981" cy="43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25C730-1F92-C765-4501-AF65B1801035}"/>
              </a:ext>
            </a:extLst>
          </p:cNvPr>
          <p:cNvSpPr txBox="1"/>
          <p:nvPr/>
        </p:nvSpPr>
        <p:spPr>
          <a:xfrm>
            <a:off x="3876431" y="3364660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the right level of care,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AA06FA-9B47-64D7-5DE8-FAEB6F03FDA9}"/>
              </a:ext>
            </a:extLst>
          </p:cNvPr>
          <p:cNvSpPr txBox="1"/>
          <p:nvPr/>
        </p:nvSpPr>
        <p:spPr>
          <a:xfrm>
            <a:off x="3876429" y="3880665"/>
            <a:ext cx="402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with the right health professional,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868866-B425-899E-4859-C174B0CD2ACA}"/>
              </a:ext>
            </a:extLst>
          </p:cNvPr>
          <p:cNvSpPr txBox="1"/>
          <p:nvPr/>
        </p:nvSpPr>
        <p:spPr>
          <a:xfrm>
            <a:off x="3876430" y="4395790"/>
            <a:ext cx="330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in the right part of the NHS,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1467DE-07AE-C26A-AC17-ACE4724BC3D4}"/>
              </a:ext>
            </a:extLst>
          </p:cNvPr>
          <p:cNvSpPr txBox="1"/>
          <p:nvPr/>
        </p:nvSpPr>
        <p:spPr>
          <a:xfrm>
            <a:off x="3876431" y="4924619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first time.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4165C3-4B8E-AF78-D918-82DFE5014938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28662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20610-21A4-EB2F-172A-3C8638064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5A6F26F-F84D-0DFF-E84B-3007B5664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7FB215-5B85-E225-5F94-3EFF56263945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32CCC0EA-9C3E-D36E-8311-4E912BC97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A698B2-9C37-CFF6-23AA-CA096EFCEF1B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D47FB5-063B-7DA6-468C-6B3D5C65C850}"/>
              </a:ext>
            </a:extLst>
          </p:cNvPr>
          <p:cNvSpPr txBox="1"/>
          <p:nvPr/>
        </p:nvSpPr>
        <p:spPr>
          <a:xfrm>
            <a:off x="3295012" y="1623489"/>
            <a:ext cx="688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If you need to be seen on the same day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6A525F53-DBEF-5A4B-2881-4572811F08B1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000650CD-E2EC-BE04-5330-FA0C5C4D2FE4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485D7A-D977-E8F6-9EF4-245F2469C56B}"/>
              </a:ext>
            </a:extLst>
          </p:cNvPr>
          <p:cNvSpPr txBox="1"/>
          <p:nvPr/>
        </p:nvSpPr>
        <p:spPr>
          <a:xfrm>
            <a:off x="3295012" y="2253638"/>
            <a:ext cx="735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Frutiger" panose="020B0602020204020204" pitchFamily="34" charset="0"/>
              </a:rPr>
              <a:t>Your practice or NHS 111 will recommend the right appointment: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797F6B-E339-180A-231E-B88E8168F5A3}"/>
              </a:ext>
            </a:extLst>
          </p:cNvPr>
          <p:cNvSpPr txBox="1"/>
          <p:nvPr/>
        </p:nvSpPr>
        <p:spPr>
          <a:xfrm>
            <a:off x="3846812" y="2829067"/>
            <a:ext cx="281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At the practice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3EE9A2-7830-D658-0A09-CBBDF49DC661}"/>
              </a:ext>
            </a:extLst>
          </p:cNvPr>
          <p:cNvSpPr txBox="1"/>
          <p:nvPr/>
        </p:nvSpPr>
        <p:spPr>
          <a:xfrm>
            <a:off x="3846812" y="3371268"/>
            <a:ext cx="532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 pharmacy (under the Pharmacy First scheme)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D6F252-9A4C-C32B-B61A-CCA47513F6F1}"/>
              </a:ext>
            </a:extLst>
          </p:cNvPr>
          <p:cNvSpPr txBox="1"/>
          <p:nvPr/>
        </p:nvSpPr>
        <p:spPr>
          <a:xfrm>
            <a:off x="3846812" y="3842222"/>
            <a:ext cx="330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An urgent treatment centre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E09378-DF7C-6FB3-1959-CE7832B5B751}"/>
              </a:ext>
            </a:extLst>
          </p:cNvPr>
          <p:cNvSpPr txBox="1"/>
          <p:nvPr/>
        </p:nvSpPr>
        <p:spPr>
          <a:xfrm>
            <a:off x="3846812" y="4351197"/>
            <a:ext cx="43985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An urgent care centre or another GP practice or health centre, during evenings weekends and bank holidays.</a:t>
            </a:r>
          </a:p>
        </p:txBody>
      </p:sp>
      <p:pic>
        <p:nvPicPr>
          <p:cNvPr id="3" name="Picture 2" descr="A blue check mark in a circle&#10;&#10;Description automatically generated">
            <a:extLst>
              <a:ext uri="{FF2B5EF4-FFF2-40B4-BE49-F238E27FC236}">
                <a16:creationId xmlns:a16="http://schemas.microsoft.com/office/drawing/2014/main" id="{5DD8E347-7A5C-15C2-D79C-553DAACEE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30" y="2749785"/>
            <a:ext cx="489982" cy="432000"/>
          </a:xfrm>
          <a:prstGeom prst="rect">
            <a:avLst/>
          </a:prstGeom>
        </p:spPr>
      </p:pic>
      <p:pic>
        <p:nvPicPr>
          <p:cNvPr id="9" name="Picture 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8807139F-C3E8-513E-2320-C0BA176E3A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30" y="3308600"/>
            <a:ext cx="489982" cy="432000"/>
          </a:xfrm>
          <a:prstGeom prst="rect">
            <a:avLst/>
          </a:prstGeom>
        </p:spPr>
      </p:pic>
      <p:pic>
        <p:nvPicPr>
          <p:cNvPr id="12" name="Picture 11" descr="A blue check mark in a circle&#10;&#10;Description automatically generated">
            <a:extLst>
              <a:ext uri="{FF2B5EF4-FFF2-40B4-BE49-F238E27FC236}">
                <a16:creationId xmlns:a16="http://schemas.microsoft.com/office/drawing/2014/main" id="{EA215579-453D-7417-4A4F-A8631A0F2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43" y="3867033"/>
            <a:ext cx="489982" cy="432000"/>
          </a:xfrm>
          <a:prstGeom prst="rect">
            <a:avLst/>
          </a:prstGeom>
        </p:spPr>
      </p:pic>
      <p:pic>
        <p:nvPicPr>
          <p:cNvPr id="19" name="Picture 1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756BCBE7-83A9-32BB-73FE-05AE39C14B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86" y="4420764"/>
            <a:ext cx="489982" cy="432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C562FD-183B-E618-24DC-E239E1AF653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1824514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DD91D-140A-2565-6982-F53987077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65791CC-FD88-6FD9-ED8C-F17EE11385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F2D035-066D-7219-21A4-09892D1089C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D53EE3AB-BFE8-B1FF-8242-861F32FCC8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3" y="3241255"/>
            <a:ext cx="2534528" cy="27673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6611B4-747A-3EC7-0266-B133B325DA88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6F68B-9B1D-D792-9B67-D6390E6FA2D0}"/>
              </a:ext>
            </a:extLst>
          </p:cNvPr>
          <p:cNvSpPr txBox="1"/>
          <p:nvPr/>
        </p:nvSpPr>
        <p:spPr>
          <a:xfrm>
            <a:off x="3295012" y="1623489"/>
            <a:ext cx="7357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What’s new with same-day appointments?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FBA804CE-959A-5674-3C22-5AA2B757A522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4FF8F134-71E6-FE48-ABFD-8EF328649E76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BA1D1A-E864-FC2A-C993-C0E0F8D4B0D8}"/>
              </a:ext>
            </a:extLst>
          </p:cNvPr>
          <p:cNvSpPr txBox="1"/>
          <p:nvPr/>
        </p:nvSpPr>
        <p:spPr>
          <a:xfrm>
            <a:off x="3913238" y="3428695"/>
            <a:ext cx="532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More Pharmacy First appointments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0DA3DA-F9E5-513B-7E51-0348F99F4775}"/>
              </a:ext>
            </a:extLst>
          </p:cNvPr>
          <p:cNvSpPr txBox="1"/>
          <p:nvPr/>
        </p:nvSpPr>
        <p:spPr>
          <a:xfrm>
            <a:off x="3913238" y="3990239"/>
            <a:ext cx="6931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More appointment locations in your own area in Leicester </a:t>
            </a:r>
          </a:p>
          <a:p>
            <a:r>
              <a:rPr lang="en-GB" dirty="0">
                <a:latin typeface="Frutiger" panose="020B0602020204020204" pitchFamily="34" charset="0"/>
              </a:rPr>
              <a:t>City during evenings, weekends and bank holidays.</a:t>
            </a:r>
          </a:p>
        </p:txBody>
      </p:sp>
      <p:pic>
        <p:nvPicPr>
          <p:cNvPr id="3" name="Picture 2" descr="A blue check mark in a circle&#10;&#10;Description automatically generated">
            <a:extLst>
              <a:ext uri="{FF2B5EF4-FFF2-40B4-BE49-F238E27FC236}">
                <a16:creationId xmlns:a16="http://schemas.microsoft.com/office/drawing/2014/main" id="{6B691CEB-B586-0764-4734-B9AD9B0328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2698663"/>
            <a:ext cx="489982" cy="432000"/>
          </a:xfrm>
          <a:prstGeom prst="rect">
            <a:avLst/>
          </a:prstGeom>
        </p:spPr>
      </p:pic>
      <p:pic>
        <p:nvPicPr>
          <p:cNvPr id="9" name="Picture 8" descr="A blue check mark in a circle&#10;&#10;Description automatically generated">
            <a:extLst>
              <a:ext uri="{FF2B5EF4-FFF2-40B4-BE49-F238E27FC236}">
                <a16:creationId xmlns:a16="http://schemas.microsoft.com/office/drawing/2014/main" id="{EA626CDE-C2C0-3787-BE29-8351B48938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3395680"/>
            <a:ext cx="489982" cy="432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25DB41-209C-1BBC-C7EA-BF3C8F05685A}"/>
              </a:ext>
            </a:extLst>
          </p:cNvPr>
          <p:cNvSpPr txBox="1"/>
          <p:nvPr/>
        </p:nvSpPr>
        <p:spPr>
          <a:xfrm>
            <a:off x="2297958" y="6313334"/>
            <a:ext cx="7596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12F56D-1DF4-201B-CC13-25FF712990D1}"/>
              </a:ext>
            </a:extLst>
          </p:cNvPr>
          <p:cNvSpPr txBox="1"/>
          <p:nvPr/>
        </p:nvSpPr>
        <p:spPr>
          <a:xfrm>
            <a:off x="3913238" y="2652995"/>
            <a:ext cx="6638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Broader variety of appointments across pharmacies, </a:t>
            </a:r>
          </a:p>
          <a:p>
            <a:r>
              <a:rPr lang="en-GB" dirty="0">
                <a:latin typeface="Frutiger" panose="020B0602020204020204" pitchFamily="34" charset="0"/>
              </a:rPr>
              <a:t>GP practices and health centres</a:t>
            </a:r>
          </a:p>
        </p:txBody>
      </p:sp>
      <p:pic>
        <p:nvPicPr>
          <p:cNvPr id="8" name="Picture 7" descr="A blue check mark in a circle&#10;&#10;Description automatically generated">
            <a:extLst>
              <a:ext uri="{FF2B5EF4-FFF2-40B4-BE49-F238E27FC236}">
                <a16:creationId xmlns:a16="http://schemas.microsoft.com/office/drawing/2014/main" id="{D5EE147D-68D6-CB08-CE54-3A207EDC40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974" y="4090320"/>
            <a:ext cx="489982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5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A9B7B-933D-A8D1-F6D8-775B9B230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D9E3D3B-6A9B-B79E-5EAC-9E7E8BAD8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4A57248-8E68-1865-4FF0-70294BB8C23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44ED4291-5672-6605-D85E-6467D6E28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583" y="3256783"/>
            <a:ext cx="2680834" cy="29271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A29C9D-AE40-0054-D452-83961111E0F9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A7806A-5A30-16C3-A54F-A1953936A365}"/>
              </a:ext>
            </a:extLst>
          </p:cNvPr>
          <p:cNvSpPr txBox="1"/>
          <p:nvPr/>
        </p:nvSpPr>
        <p:spPr>
          <a:xfrm>
            <a:off x="3295012" y="1567241"/>
            <a:ext cx="560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86AB3"/>
                </a:solidFill>
                <a:latin typeface="Frutiger" panose="020B0602020204020204" pitchFamily="34" charset="0"/>
              </a:rPr>
              <a:t>Want to know more?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B553D298-52C9-1243-8F22-81B6E97D8E39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1A46FE0F-3563-D5EF-D58C-08057249FA55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0698B-1794-FAB5-93E2-3BC3D1F8043D}"/>
              </a:ext>
            </a:extLst>
          </p:cNvPr>
          <p:cNvSpPr txBox="1"/>
          <p:nvPr/>
        </p:nvSpPr>
        <p:spPr>
          <a:xfrm>
            <a:off x="341259" y="2391991"/>
            <a:ext cx="115094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https://leicesterleicestershireandrutland.icb.nhs.uk/need-help-fast/</a:t>
            </a:r>
          </a:p>
        </p:txBody>
      </p:sp>
    </p:spTree>
    <p:extLst>
      <p:ext uri="{BB962C8B-B14F-4D97-AF65-F5344CB8AC3E}">
        <p14:creationId xmlns:p14="http://schemas.microsoft.com/office/powerpoint/2010/main" val="197074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10129-154D-27B9-C8E2-9496FDD04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3F344C-9801-603E-7D0C-580A1F903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29" y="115060"/>
            <a:ext cx="3529591" cy="14264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7C63A16-B3FF-90EA-250A-E3FF7E62DE3A}"/>
              </a:ext>
            </a:extLst>
          </p:cNvPr>
          <p:cNvSpPr/>
          <p:nvPr/>
        </p:nvSpPr>
        <p:spPr>
          <a:xfrm>
            <a:off x="0" y="6138000"/>
            <a:ext cx="12192000" cy="720000"/>
          </a:xfrm>
          <a:prstGeom prst="rect">
            <a:avLst/>
          </a:prstGeom>
          <a:gradFill flip="none" rotWithShape="1">
            <a:gsLst>
              <a:gs pos="0">
                <a:srgbClr val="086AB3"/>
              </a:gs>
              <a:gs pos="100000">
                <a:srgbClr val="1241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A29743-E431-C882-5506-87967315D46E}"/>
              </a:ext>
            </a:extLst>
          </p:cNvPr>
          <p:cNvSpPr txBox="1"/>
          <p:nvPr/>
        </p:nvSpPr>
        <p:spPr>
          <a:xfrm>
            <a:off x="329183" y="475403"/>
            <a:ext cx="488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</a:rPr>
              <a:t>Need help fast </a:t>
            </a:r>
          </a:p>
          <a:p>
            <a:r>
              <a:rPr lang="en-GB" dirty="0">
                <a:solidFill>
                  <a:schemeClr val="bg1"/>
                </a:solidFill>
                <a:latin typeface="Frutiger" panose="020B0602020204020204" pitchFamily="34" charset="0"/>
              </a:rPr>
              <a:t>and it isn’t life threatening?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08219A-3592-A4B5-A395-4777555958C7}"/>
              </a:ext>
            </a:extLst>
          </p:cNvPr>
          <p:cNvSpPr txBox="1"/>
          <p:nvPr/>
        </p:nvSpPr>
        <p:spPr>
          <a:xfrm>
            <a:off x="2203735" y="1349445"/>
            <a:ext cx="7784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Share your views and experiences, </a:t>
            </a:r>
          </a:p>
          <a:p>
            <a:pPr algn="ctr"/>
            <a:r>
              <a:rPr lang="en-GB" sz="2800" b="1" dirty="0">
                <a:solidFill>
                  <a:srgbClr val="086AB3"/>
                </a:solidFill>
                <a:latin typeface="Frutiger" panose="020B0602020204020204" pitchFamily="34" charset="0"/>
              </a:rPr>
              <a:t>to help us improve services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5F497F90-D971-B39D-89E7-D29A9D9DA376}"/>
              </a:ext>
            </a:extLst>
          </p:cNvPr>
          <p:cNvSpPr/>
          <p:nvPr/>
        </p:nvSpPr>
        <p:spPr>
          <a:xfrm flipV="1">
            <a:off x="0" y="0"/>
            <a:ext cx="3672000" cy="1872000"/>
          </a:xfrm>
          <a:prstGeom prst="rtTriangle">
            <a:avLst/>
          </a:prstGeom>
          <a:solidFill>
            <a:srgbClr val="005EB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F0722EF7-CEE4-7A57-D929-80C897BA2B4E}"/>
              </a:ext>
            </a:extLst>
          </p:cNvPr>
          <p:cNvSpPr>
            <a:spLocks noChangeAspect="1"/>
          </p:cNvSpPr>
          <p:nvPr/>
        </p:nvSpPr>
        <p:spPr>
          <a:xfrm flipH="1">
            <a:off x="6792000" y="3385057"/>
            <a:ext cx="5400000" cy="2752943"/>
          </a:xfrm>
          <a:prstGeom prst="rtTriangle">
            <a:avLst/>
          </a:prstGeom>
          <a:solidFill>
            <a:srgbClr val="AE257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sign with different colored arrows&#10;&#10;Description automatically generated with medium confidence">
            <a:extLst>
              <a:ext uri="{FF2B5EF4-FFF2-40B4-BE49-F238E27FC236}">
                <a16:creationId xmlns:a16="http://schemas.microsoft.com/office/drawing/2014/main" id="{8C7B4034-17F7-DEEA-05A9-CECE675357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071" y="3949317"/>
            <a:ext cx="1746630" cy="19070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C3ED5F-3884-EB26-3669-CECF53830763}"/>
              </a:ext>
            </a:extLst>
          </p:cNvPr>
          <p:cNvSpPr txBox="1"/>
          <p:nvPr/>
        </p:nvSpPr>
        <p:spPr>
          <a:xfrm>
            <a:off x="1483614" y="4954509"/>
            <a:ext cx="6575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Write to us at Freepost Plus RUEE-ZAUY-BXEG, Same Day Questionnaire, NHS LLR ICB, Room G30, Pen Lloyd Building, County Hall, Glenfield, </a:t>
            </a:r>
            <a:r>
              <a:rPr lang="en-GB" dirty="0" err="1">
                <a:latin typeface="Frutiger" panose="020B0602020204020204" pitchFamily="34" charset="0"/>
              </a:rPr>
              <a:t>Leicester,</a:t>
            </a:r>
            <a:r>
              <a:rPr lang="en-GB" dirty="0">
                <a:latin typeface="Frutiger" panose="020B0602020204020204" pitchFamily="34" charset="0"/>
              </a:rPr>
              <a:t> LE3 8TB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28EEFA-8878-9B67-B63C-E098160C8A0F}"/>
              </a:ext>
            </a:extLst>
          </p:cNvPr>
          <p:cNvSpPr txBox="1"/>
          <p:nvPr/>
        </p:nvSpPr>
        <p:spPr>
          <a:xfrm>
            <a:off x="883485" y="6247379"/>
            <a:ext cx="10425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rutiger" panose="020B06020202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www.leicesterleicestershireandrutland.icb.nhs.uk/be-involved/need-help-fast-engagement/</a:t>
            </a:r>
            <a:endParaRPr lang="en-GB" b="1" dirty="0">
              <a:solidFill>
                <a:schemeClr val="bg1"/>
              </a:solidFill>
              <a:latin typeface="Frutiger" panose="020B06020202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B59698-82EA-A291-2CE8-9068B6567E79}"/>
              </a:ext>
            </a:extLst>
          </p:cNvPr>
          <p:cNvSpPr txBox="1"/>
          <p:nvPr/>
        </p:nvSpPr>
        <p:spPr>
          <a:xfrm>
            <a:off x="2049726" y="2300631"/>
            <a:ext cx="8092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Frutiger" panose="020B0602020204020204" pitchFamily="34" charset="0"/>
              </a:rPr>
              <a:t>Fill in our </a:t>
            </a:r>
            <a:r>
              <a:rPr lang="en-GB" sz="2000" b="1" dirty="0">
                <a:latin typeface="Frutiger" panose="020B0602020204020204" pitchFamily="34" charset="0"/>
              </a:rPr>
              <a:t>questionnaire</a:t>
            </a:r>
            <a:r>
              <a:rPr lang="en-GB" sz="2400" b="1" dirty="0">
                <a:latin typeface="Frutiger" panose="020B0602020204020204" pitchFamily="34" charset="0"/>
              </a:rPr>
              <a:t> by Sunday 7 December 2025</a:t>
            </a:r>
          </a:p>
        </p:txBody>
      </p:sp>
      <p:pic>
        <p:nvPicPr>
          <p:cNvPr id="15" name="Picture 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57BDB0F-8EF2-6514-D2C9-2630B8C836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557" b="90059"/>
          <a:stretch/>
        </p:blipFill>
        <p:spPr>
          <a:xfrm>
            <a:off x="929139" y="2991880"/>
            <a:ext cx="554475" cy="540000"/>
          </a:xfrm>
          <a:prstGeom prst="rect">
            <a:avLst/>
          </a:prstGeom>
        </p:spPr>
      </p:pic>
      <p:pic>
        <p:nvPicPr>
          <p:cNvPr id="17" name="Picture 16" descr="A blue circle with white envelope in the middle&#10;&#10;Description automatically generated">
            <a:extLst>
              <a:ext uri="{FF2B5EF4-FFF2-40B4-BE49-F238E27FC236}">
                <a16:creationId xmlns:a16="http://schemas.microsoft.com/office/drawing/2014/main" id="{E6873843-C149-9AF3-556C-C5C4A49EAD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1" y="4946108"/>
            <a:ext cx="539440" cy="540000"/>
          </a:xfrm>
          <a:prstGeom prst="rect">
            <a:avLst/>
          </a:prstGeom>
        </p:spPr>
      </p:pic>
      <p:pic>
        <p:nvPicPr>
          <p:cNvPr id="20" name="Picture 19" descr="A purple circle with a white and black circle with a white letter in it&#10;&#10;Description automatically generated">
            <a:extLst>
              <a:ext uri="{FF2B5EF4-FFF2-40B4-BE49-F238E27FC236}">
                <a16:creationId xmlns:a16="http://schemas.microsoft.com/office/drawing/2014/main" id="{0FA88972-69CA-909C-A1CB-3456154531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5" y="3644837"/>
            <a:ext cx="540000" cy="540000"/>
          </a:xfrm>
          <a:prstGeom prst="rect">
            <a:avLst/>
          </a:prstGeom>
        </p:spPr>
      </p:pic>
      <p:pic>
        <p:nvPicPr>
          <p:cNvPr id="22" name="Picture 21" descr="A white phone logo in a pink circle&#10;&#10;Description automatically generated">
            <a:extLst>
              <a:ext uri="{FF2B5EF4-FFF2-40B4-BE49-F238E27FC236}">
                <a16:creationId xmlns:a16="http://schemas.microsoft.com/office/drawing/2014/main" id="{1271ECF9-EC70-A996-C34B-FB13CC9A32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85" y="4294216"/>
            <a:ext cx="539436" cy="54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CE6B083-E176-772E-90A6-6BC0D2D5D532}"/>
              </a:ext>
            </a:extLst>
          </p:cNvPr>
          <p:cNvSpPr txBox="1"/>
          <p:nvPr/>
        </p:nvSpPr>
        <p:spPr>
          <a:xfrm>
            <a:off x="1483614" y="2926313"/>
            <a:ext cx="10367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Complete the questionnaire online:</a:t>
            </a:r>
          </a:p>
          <a:p>
            <a:r>
              <a:rPr lang="en-GB" dirty="0">
                <a:latin typeface="Frutiger" panose="020B06020202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www.leicesterleicestershireandrutland.icb.nhs.uk/be-involved/need-help-fast-engagement/</a:t>
            </a:r>
            <a:endParaRPr lang="en-GB" dirty="0">
              <a:latin typeface="Frutiger" panose="020B06020202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CAA09E-032A-ECBD-456D-51A0B3D053BE}"/>
              </a:ext>
            </a:extLst>
          </p:cNvPr>
          <p:cNvSpPr txBox="1"/>
          <p:nvPr/>
        </p:nvSpPr>
        <p:spPr>
          <a:xfrm>
            <a:off x="1483614" y="370721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Email your views to: </a:t>
            </a:r>
            <a:r>
              <a:rPr lang="en-GB" dirty="0">
                <a:latin typeface="Frutiger" panose="020B0602020204020204" pitchFamily="34" charset="0"/>
                <a:hlinkClick r:id="rId9"/>
              </a:rPr>
              <a:t>llricb-llr.beinvolved@nhs.net</a:t>
            </a:r>
            <a:endParaRPr lang="en-GB" dirty="0">
              <a:latin typeface="Frutiger" panose="020B06020202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0B4155-3636-3504-A582-BC484CC743F3}"/>
              </a:ext>
            </a:extLst>
          </p:cNvPr>
          <p:cNvSpPr txBox="1"/>
          <p:nvPr/>
        </p:nvSpPr>
        <p:spPr>
          <a:xfrm>
            <a:off x="1483614" y="4274287"/>
            <a:ext cx="7532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rutiger" panose="020B0602020204020204" pitchFamily="34" charset="0"/>
              </a:rPr>
              <a:t>Call 0116 295 7532 to receive a paper copy of the questionnaire or information in another format</a:t>
            </a:r>
          </a:p>
        </p:txBody>
      </p:sp>
    </p:spTree>
    <p:extLst>
      <p:ext uri="{BB962C8B-B14F-4D97-AF65-F5344CB8AC3E}">
        <p14:creationId xmlns:p14="http://schemas.microsoft.com/office/powerpoint/2010/main" val="131193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3733</TotalTime>
  <Words>929</Words>
  <Application>Microsoft Office PowerPoint</Application>
  <PresentationFormat>Widescreen</PresentationFormat>
  <Paragraphs>119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Frutiger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MCCLENNON, Melanie (NHS LEICESTER, LEICESTERSHIRE AND RUTLAND ICB - 04C)</dc:creator>
  <cp:lastModifiedBy>MCCLENNON, Melanie (NHS LEICESTER, LEICESTERSHIRE AND RUTLAND ICB - 04C)</cp:lastModifiedBy>
  <cp:revision>2</cp:revision>
  <dcterms:created xsi:type="dcterms:W3CDTF">2025-09-08T16:34:44Z</dcterms:created>
  <dcterms:modified xsi:type="dcterms:W3CDTF">2025-09-12T22:01:52Z</dcterms:modified>
</cp:coreProperties>
</file>