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2573"/>
    <a:srgbClr val="086AB3"/>
    <a:srgbClr val="005EB8"/>
    <a:srgbClr val="124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36FD4B-7D0C-4508-A3F1-AAC1236B2F27}" v="8" dt="2025-09-09T15:22:18.8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LENNON, Melanie (NHS LEICESTER, LEICESTERSHIRE AND RUTLAND ICB - 04C)" userId="296550f6-6d67-44a2-8236-7758ca8e4ad0" providerId="ADAL" clId="{7736FD4B-7D0C-4508-A3F1-AAC1236B2F27}"/>
    <pc:docChg chg="custSel modSld">
      <pc:chgData name="MCCLENNON, Melanie (NHS LEICESTER, LEICESTERSHIRE AND RUTLAND ICB - 04C)" userId="296550f6-6d67-44a2-8236-7758ca8e4ad0" providerId="ADAL" clId="{7736FD4B-7D0C-4508-A3F1-AAC1236B2F27}" dt="2025-09-09T15:22:21.478" v="63" actId="1076"/>
      <pc:docMkLst>
        <pc:docMk/>
      </pc:docMkLst>
      <pc:sldChg chg="addSp modSp mod">
        <pc:chgData name="MCCLENNON, Melanie (NHS LEICESTER, LEICESTERSHIRE AND RUTLAND ICB - 04C)" userId="296550f6-6d67-44a2-8236-7758ca8e4ad0" providerId="ADAL" clId="{7736FD4B-7D0C-4508-A3F1-AAC1236B2F27}" dt="2025-09-09T15:20:58.594" v="40" actId="1076"/>
        <pc:sldMkLst>
          <pc:docMk/>
          <pc:sldMk cId="656616103" sldId="258"/>
        </pc:sldMkLst>
        <pc:picChg chg="add mod">
          <ac:chgData name="MCCLENNON, Melanie (NHS LEICESTER, LEICESTERSHIRE AND RUTLAND ICB - 04C)" userId="296550f6-6d67-44a2-8236-7758ca8e4ad0" providerId="ADAL" clId="{7736FD4B-7D0C-4508-A3F1-AAC1236B2F27}" dt="2025-09-09T15:20:58.594" v="40" actId="1076"/>
          <ac:picMkLst>
            <pc:docMk/>
            <pc:sldMk cId="656616103" sldId="258"/>
            <ac:picMk id="30" creationId="{DC97DCE8-1F19-0797-1FB9-23C2DDB08786}"/>
          </ac:picMkLst>
        </pc:picChg>
      </pc:sldChg>
      <pc:sldChg chg="addSp delSp modSp mod">
        <pc:chgData name="MCCLENNON, Melanie (NHS LEICESTER, LEICESTERSHIRE AND RUTLAND ICB - 04C)" userId="296550f6-6d67-44a2-8236-7758ca8e4ad0" providerId="ADAL" clId="{7736FD4B-7D0C-4508-A3F1-AAC1236B2F27}" dt="2025-09-09T15:22:21.478" v="63" actId="1076"/>
        <pc:sldMkLst>
          <pc:docMk/>
          <pc:sldMk cId="1229450641" sldId="259"/>
        </pc:sldMkLst>
        <pc:spChg chg="mod">
          <ac:chgData name="MCCLENNON, Melanie (NHS LEICESTER, LEICESTERSHIRE AND RUTLAND ICB - 04C)" userId="296550f6-6d67-44a2-8236-7758ca8e4ad0" providerId="ADAL" clId="{7736FD4B-7D0C-4508-A3F1-AAC1236B2F27}" dt="2025-09-09T15:19:40.748" v="31" actId="1076"/>
          <ac:spMkLst>
            <pc:docMk/>
            <pc:sldMk cId="1229450641" sldId="259"/>
            <ac:spMk id="4" creationId="{CFD937E4-E2BC-3DCA-D324-9263A40238EC}"/>
          </ac:spMkLst>
        </pc:spChg>
        <pc:spChg chg="mod">
          <ac:chgData name="MCCLENNON, Melanie (NHS LEICESTER, LEICESTERSHIRE AND RUTLAND ICB - 04C)" userId="296550f6-6d67-44a2-8236-7758ca8e4ad0" providerId="ADAL" clId="{7736FD4B-7D0C-4508-A3F1-AAC1236B2F27}" dt="2025-09-09T15:19:40.748" v="31" actId="1076"/>
          <ac:spMkLst>
            <pc:docMk/>
            <pc:sldMk cId="1229450641" sldId="259"/>
            <ac:spMk id="6" creationId="{B0081FA2-70EC-6FFA-5160-DAF31045F23D}"/>
          </ac:spMkLst>
        </pc:spChg>
        <pc:spChg chg="mod">
          <ac:chgData name="MCCLENNON, Melanie (NHS LEICESTER, LEICESTERSHIRE AND RUTLAND ICB - 04C)" userId="296550f6-6d67-44a2-8236-7758ca8e4ad0" providerId="ADAL" clId="{7736FD4B-7D0C-4508-A3F1-AAC1236B2F27}" dt="2025-09-09T15:19:23.220" v="29" actId="1076"/>
          <ac:spMkLst>
            <pc:docMk/>
            <pc:sldMk cId="1229450641" sldId="259"/>
            <ac:spMk id="12" creationId="{301E29A6-9BF1-59A0-538E-E28C03061DC9}"/>
          </ac:spMkLst>
        </pc:spChg>
        <pc:spChg chg="mod">
          <ac:chgData name="MCCLENNON, Melanie (NHS LEICESTER, LEICESTERSHIRE AND RUTLAND ICB - 04C)" userId="296550f6-6d67-44a2-8236-7758ca8e4ad0" providerId="ADAL" clId="{7736FD4B-7D0C-4508-A3F1-AAC1236B2F27}" dt="2025-09-09T15:19:40.748" v="31" actId="1076"/>
          <ac:spMkLst>
            <pc:docMk/>
            <pc:sldMk cId="1229450641" sldId="259"/>
            <ac:spMk id="16" creationId="{E463AB7A-A588-768A-DCAC-775996DB3F38}"/>
          </ac:spMkLst>
        </pc:spChg>
        <pc:spChg chg="mod">
          <ac:chgData name="MCCLENNON, Melanie (NHS LEICESTER, LEICESTERSHIRE AND RUTLAND ICB - 04C)" userId="296550f6-6d67-44a2-8236-7758ca8e4ad0" providerId="ADAL" clId="{7736FD4B-7D0C-4508-A3F1-AAC1236B2F27}" dt="2025-09-09T15:19:40.748" v="31" actId="1076"/>
          <ac:spMkLst>
            <pc:docMk/>
            <pc:sldMk cId="1229450641" sldId="259"/>
            <ac:spMk id="20" creationId="{4F8DCBA8-9101-2F41-E43E-319EDE77FF87}"/>
          </ac:spMkLst>
        </pc:spChg>
        <pc:grpChg chg="add mod">
          <ac:chgData name="MCCLENNON, Melanie (NHS LEICESTER, LEICESTERSHIRE AND RUTLAND ICB - 04C)" userId="296550f6-6d67-44a2-8236-7758ca8e4ad0" providerId="ADAL" clId="{7736FD4B-7D0C-4508-A3F1-AAC1236B2F27}" dt="2025-09-09T15:22:21.478" v="63" actId="1076"/>
          <ac:grpSpMkLst>
            <pc:docMk/>
            <pc:sldMk cId="1229450641" sldId="259"/>
            <ac:grpSpMk id="41" creationId="{0388E0AA-2DFC-9429-3E46-930A3F2ABFF6}"/>
          </ac:grpSpMkLst>
        </pc:grpChg>
        <pc:picChg chg="mod">
          <ac:chgData name="MCCLENNON, Melanie (NHS LEICESTER, LEICESTERSHIRE AND RUTLAND ICB - 04C)" userId="296550f6-6d67-44a2-8236-7758ca8e4ad0" providerId="ADAL" clId="{7736FD4B-7D0C-4508-A3F1-AAC1236B2F27}" dt="2025-09-09T15:19:23.220" v="29" actId="1076"/>
          <ac:picMkLst>
            <pc:docMk/>
            <pc:sldMk cId="1229450641" sldId="259"/>
            <ac:picMk id="8" creationId="{08D3B83F-344A-2886-7083-99493D1DD2E6}"/>
          </ac:picMkLst>
        </pc:picChg>
        <pc:picChg chg="del">
          <ac:chgData name="MCCLENNON, Melanie (NHS LEICESTER, LEICESTERSHIRE AND RUTLAND ICB - 04C)" userId="296550f6-6d67-44a2-8236-7758ca8e4ad0" providerId="ADAL" clId="{7736FD4B-7D0C-4508-A3F1-AAC1236B2F27}" dt="2025-09-09T15:18:03.191" v="15" actId="478"/>
          <ac:picMkLst>
            <pc:docMk/>
            <pc:sldMk cId="1229450641" sldId="259"/>
            <ac:picMk id="27" creationId="{969F4A14-6235-172C-8C83-81BE2E834067}"/>
          </ac:picMkLst>
        </pc:picChg>
        <pc:picChg chg="del">
          <ac:chgData name="MCCLENNON, Melanie (NHS LEICESTER, LEICESTERSHIRE AND RUTLAND ICB - 04C)" userId="296550f6-6d67-44a2-8236-7758ca8e4ad0" providerId="ADAL" clId="{7736FD4B-7D0C-4508-A3F1-AAC1236B2F27}" dt="2025-09-09T15:18:04.613" v="16" actId="478"/>
          <ac:picMkLst>
            <pc:docMk/>
            <pc:sldMk cId="1229450641" sldId="259"/>
            <ac:picMk id="28" creationId="{ABA822D6-FF13-9D3F-7DC9-8A4F0B1541CD}"/>
          </ac:picMkLst>
        </pc:picChg>
        <pc:picChg chg="add mod">
          <ac:chgData name="MCCLENNON, Melanie (NHS LEICESTER, LEICESTERSHIRE AND RUTLAND ICB - 04C)" userId="296550f6-6d67-44a2-8236-7758ca8e4ad0" providerId="ADAL" clId="{7736FD4B-7D0C-4508-A3F1-AAC1236B2F27}" dt="2025-09-09T15:19:40.748" v="31" actId="1076"/>
          <ac:picMkLst>
            <pc:docMk/>
            <pc:sldMk cId="1229450641" sldId="259"/>
            <ac:picMk id="33" creationId="{A604B025-385B-3684-FF25-3B09AAAA300D}"/>
          </ac:picMkLst>
        </pc:picChg>
        <pc:picChg chg="add mod">
          <ac:chgData name="MCCLENNON, Melanie (NHS LEICESTER, LEICESTERSHIRE AND RUTLAND ICB - 04C)" userId="296550f6-6d67-44a2-8236-7758ca8e4ad0" providerId="ADAL" clId="{7736FD4B-7D0C-4508-A3F1-AAC1236B2F27}" dt="2025-09-09T15:19:40.748" v="31" actId="1076"/>
          <ac:picMkLst>
            <pc:docMk/>
            <pc:sldMk cId="1229450641" sldId="259"/>
            <ac:picMk id="34" creationId="{9E8EBBE8-8FEE-8B5C-EDF3-B3845BE70049}"/>
          </ac:picMkLst>
        </pc:picChg>
        <pc:picChg chg="add mod ord">
          <ac:chgData name="MCCLENNON, Melanie (NHS LEICESTER, LEICESTERSHIRE AND RUTLAND ICB - 04C)" userId="296550f6-6d67-44a2-8236-7758ca8e4ad0" providerId="ADAL" clId="{7736FD4B-7D0C-4508-A3F1-AAC1236B2F27}" dt="2025-09-09T15:19:51.974" v="32" actId="1076"/>
          <ac:picMkLst>
            <pc:docMk/>
            <pc:sldMk cId="1229450641" sldId="259"/>
            <ac:picMk id="36" creationId="{0CAAEB96-F240-A278-869E-EE71F6EC277C}"/>
          </ac:picMkLst>
        </pc:picChg>
        <pc:picChg chg="add mod">
          <ac:chgData name="MCCLENNON, Melanie (NHS LEICESTER, LEICESTERSHIRE AND RUTLAND ICB - 04C)" userId="296550f6-6d67-44a2-8236-7758ca8e4ad0" providerId="ADAL" clId="{7736FD4B-7D0C-4508-A3F1-AAC1236B2F27}" dt="2025-09-09T15:22:18.881" v="62" actId="164"/>
          <ac:picMkLst>
            <pc:docMk/>
            <pc:sldMk cId="1229450641" sldId="259"/>
            <ac:picMk id="38" creationId="{179B17F9-3F7E-F98F-83E7-7427BD29BC92}"/>
          </ac:picMkLst>
        </pc:picChg>
        <pc:picChg chg="add mod">
          <ac:chgData name="MCCLENNON, Melanie (NHS LEICESTER, LEICESTERSHIRE AND RUTLAND ICB - 04C)" userId="296550f6-6d67-44a2-8236-7758ca8e4ad0" providerId="ADAL" clId="{7736FD4B-7D0C-4508-A3F1-AAC1236B2F27}" dt="2025-09-09T15:22:18.881" v="62" actId="164"/>
          <ac:picMkLst>
            <pc:docMk/>
            <pc:sldMk cId="1229450641" sldId="259"/>
            <ac:picMk id="40" creationId="{F5017E31-4493-B33B-0A41-4825C7D3D331}"/>
          </ac:picMkLst>
        </pc:picChg>
      </pc:sldChg>
      <pc:sldChg chg="addSp delSp modSp mod">
        <pc:chgData name="MCCLENNON, Melanie (NHS LEICESTER, LEICESTERSHIRE AND RUTLAND ICB - 04C)" userId="296550f6-6d67-44a2-8236-7758ca8e4ad0" providerId="ADAL" clId="{7736FD4B-7D0C-4508-A3F1-AAC1236B2F27}" dt="2025-09-09T15:15:43.094" v="4" actId="478"/>
        <pc:sldMkLst>
          <pc:docMk/>
          <pc:sldMk cId="481254659" sldId="265"/>
        </pc:sldMkLst>
        <pc:spChg chg="add del mod">
          <ac:chgData name="MCCLENNON, Melanie (NHS LEICESTER, LEICESTERSHIRE AND RUTLAND ICB - 04C)" userId="296550f6-6d67-44a2-8236-7758ca8e4ad0" providerId="ADAL" clId="{7736FD4B-7D0C-4508-A3F1-AAC1236B2F27}" dt="2025-09-09T15:15:43.094" v="4" actId="478"/>
          <ac:spMkLst>
            <pc:docMk/>
            <pc:sldMk cId="481254659" sldId="265"/>
            <ac:spMk id="29" creationId="{03E71FF8-0D4B-C8B4-9AB1-FB23E2A2A8BB}"/>
          </ac:spMkLst>
        </pc:spChg>
        <pc:graphicFrameChg chg="add del mod">
          <ac:chgData name="MCCLENNON, Melanie (NHS LEICESTER, LEICESTERSHIRE AND RUTLAND ICB - 04C)" userId="296550f6-6d67-44a2-8236-7758ca8e4ad0" providerId="ADAL" clId="{7736FD4B-7D0C-4508-A3F1-AAC1236B2F27}" dt="2025-09-09T15:15:19.023" v="1" actId="478"/>
          <ac:graphicFrameMkLst>
            <pc:docMk/>
            <pc:sldMk cId="481254659" sldId="265"/>
            <ac:graphicFrameMk id="27" creationId="{EEBB8550-A81F-0874-BBFA-4BC44193E1A2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7262-DBF8-49E2-B224-E80E1F29ECB6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008EA-04C2-4B1F-9A75-246F78F9D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7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008EA-04C2-4B1F-9A75-246F78F9D20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8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D68AB-7FD6-E02F-FCE4-87DA3834F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588F2-8AAB-078E-09E3-9F1C84BA8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9FD6F-37BF-4FA7-47C1-1299C7050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DAA26-DAFB-F822-2C5C-98CA93A2C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7687-0547-DD9C-2AE7-BF3D8125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16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0568-D9F7-E2B3-787B-2AD0D790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63DC2-2A3D-DF19-689E-8F38833BA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95AA2-404B-DA96-8DBF-1F3B47CB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AC01A-12F3-B14D-9EB6-16AB43FE4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34E86-F4A7-35A0-1ED9-1D8405005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01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190B1-9BEB-6973-6C05-C6A4F2CA0D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32D35-B4EF-F771-B0FC-995310361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982DE-9DF9-18DF-FA64-802FE0AA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4013B-1787-8E6E-2A27-EA2FDF9AE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DC458-7BB9-FAC2-E9D5-4A361B58F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0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81858-EF62-10E7-852D-6E07D6426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9C6E3-B6B3-8704-7A22-4948FFAD1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FD881-AC7F-A2E5-4BD7-0FA312EE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167F6-28E2-C0D8-DDF2-8974CE4E5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5665C-7577-0E0A-5815-8E27329B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16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6FAA7-7467-DA21-7DD0-AF765DC65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BB02C-42E8-817B-F82A-22168D946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F3A3E-D766-9BD6-D3B7-8598635B0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289B3-863E-2834-9C6F-AD65E5F5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DDA37-C656-6CB7-DC2B-36015DC05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81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B68C1-5903-0925-3E7D-F01009D2B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1D73F-F002-8E16-9A0D-94B027C8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949145-FB72-71B9-DDD3-CB68DD381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8820E-06CF-BF34-5034-91D116F5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C81DB-6BF6-260A-AA12-5CF18D91B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FA681-44D7-52C1-1B0E-1C7F4652C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42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4BB5-D267-D915-14AD-BB9CA1D8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A2E92-EC79-24ED-A159-9B105BDDC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0F27F-BB14-D56E-5C7B-33D05B419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A4F44-D7B3-B5EA-878E-50E740D16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9120D-1C09-0017-73E2-D17A6E9162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A5FA18-DA6E-AEE4-7CF7-517AA8B20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586075-2B26-243A-54B8-76DFC997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11FD48-EC3B-2A2E-691E-F335E40B0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6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A6893-AFF9-E106-AF54-AC603CE4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0EC03-08F6-9CFC-BAE0-2D1B7A4CC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A4C11-2422-068C-E178-B9FB4BF60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25C14-647B-D65D-E33C-3912327D9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11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6873D-4C73-4133-F24C-A1144342E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285C54-29C5-89C0-1E8E-3506F7A88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155E7-94F2-9ACC-83ED-F2A9FDA4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30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E12B-361F-628F-2662-6DDDEB5D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5E7DF-AE70-01FE-A59F-0D27E3849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ED4E5-D1FC-5F19-5A01-FCF4BFA34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D14E0-4B95-7609-85D1-9E98542B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5CCF5-CF0C-314D-2DB9-8F9A9AD0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15CFF-32D9-2BE1-6464-73736C66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8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2E2C-8871-9B42-601C-8065F0AF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BB879-3036-F9F2-080E-2A662178C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A850D-A3EC-E9BB-627E-DC7EB0641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CFD8F-ADF0-FC8A-FB3F-0B3EAFFD3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20C43-0B3A-0689-B517-4577FB4F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70633-5964-5676-4D89-096EEEEF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5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988219-CB2E-6216-3408-6F98C4C9F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AF1B3-1B09-CE6D-A191-DCC478ECB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05041-39F5-5D3A-DB09-6F210DA51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C8A0E8-D56E-4BF0-B2F0-9DDA2FC26F4B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27B7-BF56-C70E-70FD-82982320EA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B4D26-7CA4-93D8-CA06-CFEC32FC6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8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hyperlink" Target="http://www.leicesterleicestershireandrutland.icb.nhs.uk/be-involved/need-help-fast-engagement/" TargetMode="External"/><Relationship Id="rId9" Type="http://schemas.openxmlformats.org/officeDocument/2006/relationships/hyperlink" Target="mailto:llricb-llr.beinvolved@nh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624BD1-5D59-29D4-0238-F96F63343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DEA3FFD-9C7A-4D76-AE53-793F52077616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A0950F22-A429-86FA-F716-8D6115DC2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0523"/>
            <a:ext cx="5996932" cy="3196954"/>
          </a:xfrm>
          <a:prstGeom prst="rect">
            <a:avLst/>
          </a:prstGeom>
        </p:spPr>
      </p:pic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0BC467FE-7003-5566-4EF0-2A808B48FA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65" y="1662774"/>
            <a:ext cx="3439260" cy="3755226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E65CF91D-70ED-6A5D-14ED-4742380DA06E}"/>
              </a:ext>
            </a:extLst>
          </p:cNvPr>
          <p:cNvSpPr/>
          <p:nvPr/>
        </p:nvSpPr>
        <p:spPr>
          <a:xfrm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57D5BB97-6541-B7A7-30B6-73E3E4A1F74C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AB6700-5496-5330-A04B-DBFCC7664E2C}"/>
              </a:ext>
            </a:extLst>
          </p:cNvPr>
          <p:cNvSpPr txBox="1"/>
          <p:nvPr/>
        </p:nvSpPr>
        <p:spPr>
          <a:xfrm>
            <a:off x="338328" y="2313432"/>
            <a:ext cx="4882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sz="2800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D236DD-CF9B-4FD6-812F-998341573E8E}"/>
              </a:ext>
            </a:extLst>
          </p:cNvPr>
          <p:cNvSpPr txBox="1"/>
          <p:nvPr/>
        </p:nvSpPr>
        <p:spPr>
          <a:xfrm>
            <a:off x="344108" y="3393225"/>
            <a:ext cx="4023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Get the right NHS care </a:t>
            </a:r>
          </a:p>
          <a:p>
            <a:r>
              <a:rPr lang="en-GB" sz="2800" dirty="0">
                <a:solidFill>
                  <a:schemeClr val="bg1"/>
                </a:solidFill>
                <a:latin typeface="Frutiger" panose="020B0602020204020204" pitchFamily="34" charset="0"/>
              </a:rPr>
              <a:t>in two simple steps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BADC3F-1E89-BB3A-07E2-0F5703B5FFBA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4B1125B-1ED5-C5E7-22F4-E5A1702EB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70648" y="1662774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16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A8506-5D2B-4E0A-4244-4157F8905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4A5CFF7-5793-B07E-0FAE-54CD2F6970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A2BCC0-DDE6-1BE3-D623-C88219F9A152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429B5F03-CC1B-74ED-5DF8-9D22FAC11F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36" y="2401114"/>
            <a:ext cx="3691414" cy="1967886"/>
          </a:xfrm>
          <a:prstGeom prst="rect">
            <a:avLst/>
          </a:prstGeom>
        </p:spPr>
      </p:pic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13E1C44B-D99F-64D8-33E4-1463FB2772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670" y="3429000"/>
            <a:ext cx="2081114" cy="22723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989C6C7-1FF5-6DF1-FAE8-4FA6D46B7824}"/>
              </a:ext>
            </a:extLst>
          </p:cNvPr>
          <p:cNvSpPr txBox="1"/>
          <p:nvPr/>
        </p:nvSpPr>
        <p:spPr>
          <a:xfrm>
            <a:off x="354205" y="2726601"/>
            <a:ext cx="3200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Step 1: </a:t>
            </a:r>
          </a:p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Try Self Care First</a:t>
            </a:r>
            <a:endParaRPr lang="en-GB" sz="2800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C051B-2EA0-821A-4333-26220EFB9BA7}"/>
              </a:ext>
            </a:extLst>
          </p:cNvPr>
          <p:cNvSpPr txBox="1"/>
          <p:nvPr/>
        </p:nvSpPr>
        <p:spPr>
          <a:xfrm>
            <a:off x="4235565" y="2401939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If your problem is minor and you haven’t been able to treat it yourself at home, try: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CA3DA9-0837-ADD7-C0D6-9F30A42F3949}"/>
              </a:ext>
            </a:extLst>
          </p:cNvPr>
          <p:cNvSpPr txBox="1"/>
          <p:nvPr/>
        </p:nvSpPr>
        <p:spPr>
          <a:xfrm>
            <a:off x="4235565" y="5060612"/>
            <a:ext cx="339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Frutiger" panose="020B0602020204020204" pitchFamily="34" charset="0"/>
              </a:rPr>
              <a:t>These services are quick, easy and often all you need.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E7B5ED7-E82B-77F6-0F48-1E9F88B4CAA3}"/>
              </a:ext>
            </a:extLst>
          </p:cNvPr>
          <p:cNvGrpSpPr/>
          <p:nvPr/>
        </p:nvGrpSpPr>
        <p:grpSpPr>
          <a:xfrm>
            <a:off x="4294073" y="3143140"/>
            <a:ext cx="3301636" cy="448434"/>
            <a:chOff x="4294073" y="3296874"/>
            <a:chExt cx="3301636" cy="448434"/>
          </a:xfrm>
        </p:grpSpPr>
        <p:pic>
          <p:nvPicPr>
            <p:cNvPr id="10" name="Picture 9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49FB4A3C-B9DA-6724-1D42-CAA29CF32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234118-46DE-B11C-F26E-8E83E3EBAF5A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The NHS App or nhs.uk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E0C3EF-CA91-8BB0-464F-BB7ECA6D413B}"/>
              </a:ext>
            </a:extLst>
          </p:cNvPr>
          <p:cNvGrpSpPr/>
          <p:nvPr/>
        </p:nvGrpSpPr>
        <p:grpSpPr>
          <a:xfrm>
            <a:off x="4294073" y="3756128"/>
            <a:ext cx="3301636" cy="448434"/>
            <a:chOff x="4294073" y="3296874"/>
            <a:chExt cx="3301636" cy="448434"/>
          </a:xfrm>
        </p:grpSpPr>
        <p:pic>
          <p:nvPicPr>
            <p:cNvPr id="19" name="Picture 18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A1DAB639-E5E3-5F14-C92A-912997EAC4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B3076D-8FCB-0B22-0219-BFDA35ED5BC5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NHS 111 online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E62BBD-8FCC-C3BB-7F8C-A8CC1142C811}"/>
              </a:ext>
            </a:extLst>
          </p:cNvPr>
          <p:cNvGrpSpPr/>
          <p:nvPr/>
        </p:nvGrpSpPr>
        <p:grpSpPr>
          <a:xfrm>
            <a:off x="4294073" y="4367048"/>
            <a:ext cx="3301636" cy="448434"/>
            <a:chOff x="4294073" y="3296874"/>
            <a:chExt cx="3301636" cy="448434"/>
          </a:xfrm>
        </p:grpSpPr>
        <p:pic>
          <p:nvPicPr>
            <p:cNvPr id="22" name="Picture 21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0FC7A6B7-4D49-FF0A-20E1-9ECB238B1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536CF9-2296-B844-A8E9-8B39B56AFDAC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Your local pharmacy</a:t>
              </a:r>
            </a:p>
          </p:txBody>
        </p:sp>
      </p:grp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6D87C64B-EE1D-94E7-876E-747E49627FAE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D450F767-173C-1A44-88FE-1E8D8747C712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385D3B-6BC7-25A7-1C8E-3C4D6A254C17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B35EA5BE-4869-A259-409E-9E52FA0916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4205" y="4483777"/>
            <a:ext cx="1440000" cy="1440000"/>
          </a:xfrm>
          <a:prstGeom prst="rect">
            <a:avLst/>
          </a:prstGeom>
        </p:spPr>
      </p:pic>
      <p:pic>
        <p:nvPicPr>
          <p:cNvPr id="30" name="Picture 29" descr="A green cross with black background&#10;&#10;Description automatically generated">
            <a:extLst>
              <a:ext uri="{FF2B5EF4-FFF2-40B4-BE49-F238E27FC236}">
                <a16:creationId xmlns:a16="http://schemas.microsoft.com/office/drawing/2014/main" id="{DC97DCE8-1F19-0797-1FB9-23C2DDB0878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483" y="678803"/>
            <a:ext cx="1404798" cy="140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61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4EF22-D93E-D1E4-A44C-3EFA2181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yellow and black rectangle&#10;&#10;Description automatically generated">
            <a:extLst>
              <a:ext uri="{FF2B5EF4-FFF2-40B4-BE49-F238E27FC236}">
                <a16:creationId xmlns:a16="http://schemas.microsoft.com/office/drawing/2014/main" id="{0CAAEB96-F240-A278-869E-EE71F6EC2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3" y="2490268"/>
            <a:ext cx="3687123" cy="1965600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BF02F9A-EE80-09EA-C75C-B1330979E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ACDF7D-4529-D752-D9AD-FAAD6DB6E6A0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F2EC36B8-1C54-E5D2-B54D-48224B29E5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461" y="3040151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D62397-DAA1-14F8-DDAA-01DC10FDEEBE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937E4-E2BC-3DCA-D324-9263A40238EC}"/>
              </a:ext>
            </a:extLst>
          </p:cNvPr>
          <p:cNvSpPr txBox="1"/>
          <p:nvPr/>
        </p:nvSpPr>
        <p:spPr>
          <a:xfrm>
            <a:off x="4235565" y="2342916"/>
            <a:ext cx="488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If it’s more serious or Step 1 didn’t work: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081FA2-70EC-6FFA-5160-DAF31045F23D}"/>
              </a:ext>
            </a:extLst>
          </p:cNvPr>
          <p:cNvSpPr txBox="1"/>
          <p:nvPr/>
        </p:nvSpPr>
        <p:spPr>
          <a:xfrm>
            <a:off x="4235565" y="4585283"/>
            <a:ext cx="339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Frutiger" panose="020B0602020204020204" pitchFamily="34" charset="0"/>
              </a:rPr>
              <a:t>They’ll help book the right appointment for you.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63AB7A-A588-768A-DCAC-775996DB3F38}"/>
              </a:ext>
            </a:extLst>
          </p:cNvPr>
          <p:cNvSpPr txBox="1"/>
          <p:nvPr/>
        </p:nvSpPr>
        <p:spPr>
          <a:xfrm>
            <a:off x="4812990" y="3012667"/>
            <a:ext cx="2977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Contact your GP practice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8DCBA8-9101-2F41-E43E-319EDE77FF87}"/>
              </a:ext>
            </a:extLst>
          </p:cNvPr>
          <p:cNvSpPr txBox="1"/>
          <p:nvPr/>
        </p:nvSpPr>
        <p:spPr>
          <a:xfrm>
            <a:off x="4811942" y="3555744"/>
            <a:ext cx="3730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Or call NHS 111 </a:t>
            </a:r>
          </a:p>
          <a:p>
            <a:r>
              <a:rPr lang="en-GB" dirty="0">
                <a:latin typeface="Frutiger" panose="020B0602020204020204" pitchFamily="34" charset="0"/>
              </a:rPr>
              <a:t>(when your GP practice is closed)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E708D3DB-89EC-0E19-7A00-5B8B9363536A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99E13577-F32E-14F0-0B4D-AB0B9AA261DB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urple and black rectangle&#10;&#10;Description automatically generated">
            <a:extLst>
              <a:ext uri="{FF2B5EF4-FFF2-40B4-BE49-F238E27FC236}">
                <a16:creationId xmlns:a16="http://schemas.microsoft.com/office/drawing/2014/main" id="{08D3B83F-344A-2886-7083-99493D1DD2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3" y="2401067"/>
            <a:ext cx="3690000" cy="19671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1E29A6-9BF1-59A0-538E-E28C03061DC9}"/>
              </a:ext>
            </a:extLst>
          </p:cNvPr>
          <p:cNvSpPr txBox="1"/>
          <p:nvPr/>
        </p:nvSpPr>
        <p:spPr>
          <a:xfrm>
            <a:off x="376739" y="2775938"/>
            <a:ext cx="3200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Step 2: </a:t>
            </a:r>
          </a:p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Need more help?</a:t>
            </a:r>
            <a:endParaRPr lang="en-GB" sz="2800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91D447-0F50-5F73-B7D7-B61A2E18C476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646CF920-5627-88FF-33A3-8EFC9F2CC2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4117" y="4621104"/>
            <a:ext cx="1440000" cy="1440000"/>
          </a:xfrm>
          <a:prstGeom prst="rect">
            <a:avLst/>
          </a:prstGeom>
        </p:spPr>
      </p:pic>
      <p:pic>
        <p:nvPicPr>
          <p:cNvPr id="33" name="Picture 32" descr="A purple check mark in a circle&#10;&#10;Description automatically generated">
            <a:extLst>
              <a:ext uri="{FF2B5EF4-FFF2-40B4-BE49-F238E27FC236}">
                <a16:creationId xmlns:a16="http://schemas.microsoft.com/office/drawing/2014/main" id="{A604B025-385B-3684-FF25-3B09AAAA30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64" y="3682418"/>
            <a:ext cx="489981" cy="432000"/>
          </a:xfrm>
          <a:prstGeom prst="rect">
            <a:avLst/>
          </a:prstGeom>
        </p:spPr>
      </p:pic>
      <p:pic>
        <p:nvPicPr>
          <p:cNvPr id="34" name="Picture 33" descr="A purple check mark in a circle&#10;&#10;Description automatically generated">
            <a:extLst>
              <a:ext uri="{FF2B5EF4-FFF2-40B4-BE49-F238E27FC236}">
                <a16:creationId xmlns:a16="http://schemas.microsoft.com/office/drawing/2014/main" id="{9E8EBBE8-8FEE-8B5C-EDF3-B3845BE700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64" y="2981333"/>
            <a:ext cx="489981" cy="4320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0388E0AA-2DFC-9429-3E46-930A3F2ABFF6}"/>
              </a:ext>
            </a:extLst>
          </p:cNvPr>
          <p:cNvGrpSpPr/>
          <p:nvPr/>
        </p:nvGrpSpPr>
        <p:grpSpPr>
          <a:xfrm>
            <a:off x="4950507" y="548634"/>
            <a:ext cx="2290985" cy="1487573"/>
            <a:chOff x="4811942" y="502222"/>
            <a:chExt cx="2290985" cy="1487573"/>
          </a:xfrm>
        </p:grpSpPr>
        <p:pic>
          <p:nvPicPr>
            <p:cNvPr id="38" name="Picture 37" descr="A stethoscope with a heart&#10;&#10;Description automatically generated">
              <a:extLst>
                <a:ext uri="{FF2B5EF4-FFF2-40B4-BE49-F238E27FC236}">
                  <a16:creationId xmlns:a16="http://schemas.microsoft.com/office/drawing/2014/main" id="{179B17F9-3F7E-F98F-83E7-7427BD29B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1942" y="549795"/>
              <a:ext cx="1243653" cy="1440000"/>
            </a:xfrm>
            <a:prstGeom prst="rect">
              <a:avLst/>
            </a:prstGeom>
          </p:spPr>
        </p:pic>
        <p:pic>
          <p:nvPicPr>
            <p:cNvPr id="40" name="Picture 39" descr="A black and pink cross on a black background&#10;&#10;Description automatically generated">
              <a:extLst>
                <a:ext uri="{FF2B5EF4-FFF2-40B4-BE49-F238E27FC236}">
                  <a16:creationId xmlns:a16="http://schemas.microsoft.com/office/drawing/2014/main" id="{F5017E31-4493-B33B-0A41-4825C7D3D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1096" y="502222"/>
              <a:ext cx="851831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945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EA50A-8C30-B0CD-8DAD-B0E9A163F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5DEF637-9D4F-EA26-C19B-4B9539DA10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587D580-E7D1-4294-42D4-A2A517B71462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C54D1E65-3551-4BC8-AA37-1C073A49A2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461" y="3040151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614A5AA-06AE-C573-DE7A-3B691F7F8A3C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DC657D-96E1-29AA-E07B-34C95663DCA6}"/>
              </a:ext>
            </a:extLst>
          </p:cNvPr>
          <p:cNvSpPr txBox="1"/>
          <p:nvPr/>
        </p:nvSpPr>
        <p:spPr>
          <a:xfrm>
            <a:off x="3892048" y="2238943"/>
            <a:ext cx="4882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If it’s a </a:t>
            </a:r>
            <a:r>
              <a:rPr lang="en-GB" b="1" dirty="0">
                <a:latin typeface="Frutiger" panose="020B0602020204020204" pitchFamily="34" charset="0"/>
              </a:rPr>
              <a:t>life or limb-threatening emergency</a:t>
            </a:r>
            <a:r>
              <a:rPr lang="en-GB" dirty="0">
                <a:latin typeface="Frutiger" panose="020B0602020204020204" pitchFamily="34" charset="0"/>
              </a:rPr>
              <a:t>, go straight to the closest </a:t>
            </a:r>
            <a:r>
              <a:rPr lang="en-GB" b="1" dirty="0">
                <a:latin typeface="Frutiger" panose="020B0602020204020204" pitchFamily="34" charset="0"/>
              </a:rPr>
              <a:t>emergency department</a:t>
            </a:r>
            <a:r>
              <a:rPr lang="en-GB" dirty="0">
                <a:latin typeface="Frutiger" panose="020B0602020204020204" pitchFamily="34" charset="0"/>
              </a:rPr>
              <a:t> or </a:t>
            </a:r>
            <a:r>
              <a:rPr lang="en-GB" b="1" dirty="0">
                <a:latin typeface="Frutiger" panose="020B0602020204020204" pitchFamily="34" charset="0"/>
              </a:rPr>
              <a:t>call 999</a:t>
            </a:r>
            <a:r>
              <a:rPr lang="en-GB" dirty="0">
                <a:latin typeface="Frutiger" panose="020B0602020204020204" pitchFamily="34" charset="0"/>
              </a:rPr>
              <a:t>.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AED79FE5-D098-9579-EB8F-3316E3852B45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6E80B7D1-4B62-CB8B-659D-74C043F40FA1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CD8DC4-B9DD-A176-4ED3-FE27CD315338}"/>
              </a:ext>
            </a:extLst>
          </p:cNvPr>
          <p:cNvSpPr txBox="1"/>
          <p:nvPr/>
        </p:nvSpPr>
        <p:spPr>
          <a:xfrm>
            <a:off x="348130" y="2951946"/>
            <a:ext cx="3200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Step 2: </a:t>
            </a:r>
          </a:p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Need more help?</a:t>
            </a:r>
            <a:endParaRPr lang="en-GB" sz="2800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DAA899-6875-5A55-5723-CEAA8CE3EC4D}"/>
              </a:ext>
            </a:extLst>
          </p:cNvPr>
          <p:cNvSpPr txBox="1"/>
          <p:nvPr/>
        </p:nvSpPr>
        <p:spPr>
          <a:xfrm>
            <a:off x="3892048" y="3497296"/>
            <a:ext cx="4882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In a </a:t>
            </a:r>
            <a:r>
              <a:rPr lang="en-GB" b="1" dirty="0">
                <a:latin typeface="Frutiger" panose="020B0602020204020204" pitchFamily="34" charset="0"/>
              </a:rPr>
              <a:t>mental health crisis</a:t>
            </a:r>
            <a:r>
              <a:rPr lang="en-GB" dirty="0">
                <a:latin typeface="Frutiger" panose="020B0602020204020204" pitchFamily="34" charset="0"/>
              </a:rPr>
              <a:t>, </a:t>
            </a:r>
            <a:r>
              <a:rPr lang="en-GB" b="1" dirty="0">
                <a:latin typeface="Frutiger" panose="020B0602020204020204" pitchFamily="34" charset="0"/>
              </a:rPr>
              <a:t>call NHS 111 </a:t>
            </a:r>
            <a:r>
              <a:rPr lang="en-GB" dirty="0">
                <a:latin typeface="Frutiger" panose="020B0602020204020204" pitchFamily="34" charset="0"/>
              </a:rPr>
              <a:t>and the select the mental health option. </a:t>
            </a:r>
          </a:p>
          <a:p>
            <a:r>
              <a:rPr lang="en-GB" dirty="0">
                <a:latin typeface="Frutiger" panose="020B0602020204020204" pitchFamily="34" charset="0"/>
              </a:rPr>
              <a:t>This service is open 24 hours a day, seven days a week.</a:t>
            </a:r>
          </a:p>
        </p:txBody>
      </p:sp>
      <p:pic>
        <p:nvPicPr>
          <p:cNvPr id="9" name="Picture 8" descr="A red circle with a white exclamation mark&#10;&#10;Description automatically generated">
            <a:extLst>
              <a:ext uri="{FF2B5EF4-FFF2-40B4-BE49-F238E27FC236}">
                <a16:creationId xmlns:a16="http://schemas.microsoft.com/office/drawing/2014/main" id="{79707451-85DB-7F36-1E60-BA1B16EEB5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105" y="2160608"/>
            <a:ext cx="1079426" cy="108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1A84FE-D765-0A7E-6DFC-A89467D015E6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48218885-AF60-AFBE-1633-169A79CBD0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4205" y="4483777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22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C770A-8AB8-0D38-0FAA-86DACA247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E0A4301-A832-7609-BF4D-4249B4DEB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5968FC-1A65-AD6F-95B6-7D305E57C888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0FAB0187-AE4A-6DC9-0956-A5C5D24CC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3" y="3241255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7AABA64-3F27-9F9F-49EE-96FD0B20FBE2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3FAF23-1E65-C46B-5CD8-BE964C616151}"/>
              </a:ext>
            </a:extLst>
          </p:cNvPr>
          <p:cNvSpPr txBox="1"/>
          <p:nvPr/>
        </p:nvSpPr>
        <p:spPr>
          <a:xfrm>
            <a:off x="3295012" y="1623489"/>
            <a:ext cx="5601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What is right care, right place?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4AF5B1C5-32E6-7CC3-6D75-2B535B165B2A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193E5DBC-2075-3C32-E991-D13913F2A92D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952297-7DEB-185C-956B-2537524F0631}"/>
              </a:ext>
            </a:extLst>
          </p:cNvPr>
          <p:cNvSpPr txBox="1"/>
          <p:nvPr/>
        </p:nvSpPr>
        <p:spPr>
          <a:xfrm>
            <a:off x="3295012" y="2253638"/>
            <a:ext cx="5274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So that NHS resources are being used in the best way for everyone, the NHS aims to match each patient to:</a:t>
            </a:r>
          </a:p>
        </p:txBody>
      </p:sp>
      <p:pic>
        <p:nvPicPr>
          <p:cNvPr id="6" name="Picture 5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CB0D6FE3-65C8-D888-B857-DAE3BFBA7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2" y="3335546"/>
            <a:ext cx="489981" cy="432000"/>
          </a:xfrm>
          <a:prstGeom prst="rect">
            <a:avLst/>
          </a:prstGeom>
        </p:spPr>
      </p:pic>
      <p:pic>
        <p:nvPicPr>
          <p:cNvPr id="8" name="Picture 7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6E5E4517-7417-1C73-9708-2710FC905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1" y="3845312"/>
            <a:ext cx="489981" cy="432000"/>
          </a:xfrm>
          <a:prstGeom prst="rect">
            <a:avLst/>
          </a:prstGeom>
        </p:spPr>
      </p:pic>
      <p:pic>
        <p:nvPicPr>
          <p:cNvPr id="10" name="Picture 9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64C0015A-A78E-5C98-375A-9BB5E8C0A6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1" y="4346386"/>
            <a:ext cx="489981" cy="432000"/>
          </a:xfrm>
          <a:prstGeom prst="rect">
            <a:avLst/>
          </a:prstGeom>
        </p:spPr>
      </p:pic>
      <p:pic>
        <p:nvPicPr>
          <p:cNvPr id="13" name="Picture 12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690AF620-E501-DBF3-5ABA-7BDAED54A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0" y="4889706"/>
            <a:ext cx="489981" cy="432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25C730-1F92-C765-4501-AF65B1801035}"/>
              </a:ext>
            </a:extLst>
          </p:cNvPr>
          <p:cNvSpPr txBox="1"/>
          <p:nvPr/>
        </p:nvSpPr>
        <p:spPr>
          <a:xfrm>
            <a:off x="3876431" y="3364660"/>
            <a:ext cx="281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the right level of care,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AA06FA-9B47-64D7-5DE8-FAEB6F03FDA9}"/>
              </a:ext>
            </a:extLst>
          </p:cNvPr>
          <p:cNvSpPr txBox="1"/>
          <p:nvPr/>
        </p:nvSpPr>
        <p:spPr>
          <a:xfrm>
            <a:off x="3876429" y="3880665"/>
            <a:ext cx="402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with the right health professional,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868866-B425-899E-4859-C174B0CD2ACA}"/>
              </a:ext>
            </a:extLst>
          </p:cNvPr>
          <p:cNvSpPr txBox="1"/>
          <p:nvPr/>
        </p:nvSpPr>
        <p:spPr>
          <a:xfrm>
            <a:off x="3876430" y="4395790"/>
            <a:ext cx="330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in the right part of the NHS,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1467DE-07AE-C26A-AC17-ACE4724BC3D4}"/>
              </a:ext>
            </a:extLst>
          </p:cNvPr>
          <p:cNvSpPr txBox="1"/>
          <p:nvPr/>
        </p:nvSpPr>
        <p:spPr>
          <a:xfrm>
            <a:off x="3876431" y="4924619"/>
            <a:ext cx="281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first time.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4165C3-4B8E-AF78-D918-82DFE5014938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1F6E20E6-C417-DA6C-FC26-BBCD006371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55897" y="1623489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20610-21A4-EB2F-172A-3C8638064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5A6F26F-F84D-0DFF-E84B-3007B5664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7FB215-5B85-E225-5F94-3EFF56263945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32CCC0EA-9C3E-D36E-8311-4E912BC972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3" y="3241255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A698B2-9C37-CFF6-23AA-CA096EFCEF1B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D47FB5-063B-7DA6-468C-6B3D5C65C850}"/>
              </a:ext>
            </a:extLst>
          </p:cNvPr>
          <p:cNvSpPr txBox="1"/>
          <p:nvPr/>
        </p:nvSpPr>
        <p:spPr>
          <a:xfrm>
            <a:off x="3295012" y="1623489"/>
            <a:ext cx="688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If you need to be seen on the same day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6A525F53-DBEF-5A4B-2881-4572811F08B1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000650CD-E2EC-BE04-5330-FA0C5C4D2FE4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485D7A-D977-E8F6-9EF4-245F2469C56B}"/>
              </a:ext>
            </a:extLst>
          </p:cNvPr>
          <p:cNvSpPr txBox="1"/>
          <p:nvPr/>
        </p:nvSpPr>
        <p:spPr>
          <a:xfrm>
            <a:off x="3295012" y="2253638"/>
            <a:ext cx="735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Frutiger" panose="020B0602020204020204" pitchFamily="34" charset="0"/>
              </a:rPr>
              <a:t>Your practice or NHS 111 will recommend the right appointment: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797F6B-E339-180A-231E-B88E8168F5A3}"/>
              </a:ext>
            </a:extLst>
          </p:cNvPr>
          <p:cNvSpPr txBox="1"/>
          <p:nvPr/>
        </p:nvSpPr>
        <p:spPr>
          <a:xfrm>
            <a:off x="3846812" y="2829067"/>
            <a:ext cx="281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At the practice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3EE9A2-7830-D658-0A09-CBBDF49DC661}"/>
              </a:ext>
            </a:extLst>
          </p:cNvPr>
          <p:cNvSpPr txBox="1"/>
          <p:nvPr/>
        </p:nvSpPr>
        <p:spPr>
          <a:xfrm>
            <a:off x="3846812" y="3371268"/>
            <a:ext cx="5322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 pharmacy (under the Pharmacy First scheme)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D6F252-9A4C-C32B-B61A-CCA47513F6F1}"/>
              </a:ext>
            </a:extLst>
          </p:cNvPr>
          <p:cNvSpPr txBox="1"/>
          <p:nvPr/>
        </p:nvSpPr>
        <p:spPr>
          <a:xfrm>
            <a:off x="3846812" y="3842222"/>
            <a:ext cx="330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An urgent treatment centre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E09378-DF7C-6FB3-1959-CE7832B5B751}"/>
              </a:ext>
            </a:extLst>
          </p:cNvPr>
          <p:cNvSpPr txBox="1"/>
          <p:nvPr/>
        </p:nvSpPr>
        <p:spPr>
          <a:xfrm>
            <a:off x="3846812" y="4351197"/>
            <a:ext cx="43985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An urgent care centre or another GP practice or health centre, during evenings weekends and bank holidays.</a:t>
            </a:r>
          </a:p>
        </p:txBody>
      </p:sp>
      <p:pic>
        <p:nvPicPr>
          <p:cNvPr id="3" name="Picture 2" descr="A blue check mark in a circle&#10;&#10;Description automatically generated">
            <a:extLst>
              <a:ext uri="{FF2B5EF4-FFF2-40B4-BE49-F238E27FC236}">
                <a16:creationId xmlns:a16="http://schemas.microsoft.com/office/drawing/2014/main" id="{5DD8E347-7A5C-15C2-D79C-553DAACEE5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30" y="2749785"/>
            <a:ext cx="489982" cy="432000"/>
          </a:xfrm>
          <a:prstGeom prst="rect">
            <a:avLst/>
          </a:prstGeom>
        </p:spPr>
      </p:pic>
      <p:pic>
        <p:nvPicPr>
          <p:cNvPr id="9" name="Picture 8" descr="A blue check mark in a circle&#10;&#10;Description automatically generated">
            <a:extLst>
              <a:ext uri="{FF2B5EF4-FFF2-40B4-BE49-F238E27FC236}">
                <a16:creationId xmlns:a16="http://schemas.microsoft.com/office/drawing/2014/main" id="{8807139F-C3E8-513E-2320-C0BA176E3A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30" y="3308600"/>
            <a:ext cx="489982" cy="432000"/>
          </a:xfrm>
          <a:prstGeom prst="rect">
            <a:avLst/>
          </a:prstGeom>
        </p:spPr>
      </p:pic>
      <p:pic>
        <p:nvPicPr>
          <p:cNvPr id="12" name="Picture 11" descr="A blue check mark in a circle&#10;&#10;Description automatically generated">
            <a:extLst>
              <a:ext uri="{FF2B5EF4-FFF2-40B4-BE49-F238E27FC236}">
                <a16:creationId xmlns:a16="http://schemas.microsoft.com/office/drawing/2014/main" id="{EA215579-453D-7417-4A4F-A8631A0F22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43" y="3867033"/>
            <a:ext cx="489982" cy="432000"/>
          </a:xfrm>
          <a:prstGeom prst="rect">
            <a:avLst/>
          </a:prstGeom>
        </p:spPr>
      </p:pic>
      <p:pic>
        <p:nvPicPr>
          <p:cNvPr id="19" name="Picture 18" descr="A blue check mark in a circle&#10;&#10;Description automatically generated">
            <a:extLst>
              <a:ext uri="{FF2B5EF4-FFF2-40B4-BE49-F238E27FC236}">
                <a16:creationId xmlns:a16="http://schemas.microsoft.com/office/drawing/2014/main" id="{756BCBE7-83A9-32BB-73FE-05AE39C14B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086" y="4420764"/>
            <a:ext cx="489982" cy="432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C562FD-183B-E618-24DC-E239E1AF653A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C3E3C63B-3BDC-9AAD-42BA-01DE9C6267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3367" y="167188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14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DD91D-140A-2565-6982-F53987077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65791CC-FD88-6FD9-ED8C-F17EE1138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6F2D035-066D-7219-21A4-09892D1089CA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D53EE3AB-BFE8-B1FF-8242-861F32FCC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3" y="3241255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6611B4-747A-3EC7-0266-B133B325DA88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6F68B-9B1D-D792-9B67-D6390E6FA2D0}"/>
              </a:ext>
            </a:extLst>
          </p:cNvPr>
          <p:cNvSpPr txBox="1"/>
          <p:nvPr/>
        </p:nvSpPr>
        <p:spPr>
          <a:xfrm>
            <a:off x="3295012" y="1623489"/>
            <a:ext cx="7357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What’s new with same-day appointments?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FBA804CE-959A-5674-3C22-5AA2B757A522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4FF8F134-71E6-FE48-ABFD-8EF328649E76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BA1D1A-E864-FC2A-C993-C0E0F8D4B0D8}"/>
              </a:ext>
            </a:extLst>
          </p:cNvPr>
          <p:cNvSpPr txBox="1"/>
          <p:nvPr/>
        </p:nvSpPr>
        <p:spPr>
          <a:xfrm>
            <a:off x="3913238" y="3428695"/>
            <a:ext cx="5322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More Pharmacy First appointments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0DA3DA-F9E5-513B-7E51-0348F99F4775}"/>
              </a:ext>
            </a:extLst>
          </p:cNvPr>
          <p:cNvSpPr txBox="1"/>
          <p:nvPr/>
        </p:nvSpPr>
        <p:spPr>
          <a:xfrm>
            <a:off x="3913238" y="3990239"/>
            <a:ext cx="6931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More appointment locations in your own area in Leicester </a:t>
            </a:r>
          </a:p>
          <a:p>
            <a:r>
              <a:rPr lang="en-GB" dirty="0">
                <a:latin typeface="Frutiger" panose="020B0602020204020204" pitchFamily="34" charset="0"/>
              </a:rPr>
              <a:t>City during evenings, weekends and bank holidays.</a:t>
            </a:r>
          </a:p>
        </p:txBody>
      </p:sp>
      <p:pic>
        <p:nvPicPr>
          <p:cNvPr id="3" name="Picture 2" descr="A blue check mark in a circle&#10;&#10;Description automatically generated">
            <a:extLst>
              <a:ext uri="{FF2B5EF4-FFF2-40B4-BE49-F238E27FC236}">
                <a16:creationId xmlns:a16="http://schemas.microsoft.com/office/drawing/2014/main" id="{6B691CEB-B586-0764-4734-B9AD9B0328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974" y="2698663"/>
            <a:ext cx="489982" cy="432000"/>
          </a:xfrm>
          <a:prstGeom prst="rect">
            <a:avLst/>
          </a:prstGeom>
        </p:spPr>
      </p:pic>
      <p:pic>
        <p:nvPicPr>
          <p:cNvPr id="9" name="Picture 8" descr="A blue check mark in a circle&#10;&#10;Description automatically generated">
            <a:extLst>
              <a:ext uri="{FF2B5EF4-FFF2-40B4-BE49-F238E27FC236}">
                <a16:creationId xmlns:a16="http://schemas.microsoft.com/office/drawing/2014/main" id="{EA626CDE-C2C0-3787-BE29-8351B48938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974" y="3395680"/>
            <a:ext cx="489982" cy="432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F25DB41-209C-1BBC-C7EA-BF3C8F05685A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A1163DD9-B760-8A77-6B5D-F66AD3CFFD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3367" y="1671886"/>
            <a:ext cx="1440000" cy="144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12F56D-1DF4-201B-CC13-25FF712990D1}"/>
              </a:ext>
            </a:extLst>
          </p:cNvPr>
          <p:cNvSpPr txBox="1"/>
          <p:nvPr/>
        </p:nvSpPr>
        <p:spPr>
          <a:xfrm>
            <a:off x="3913238" y="2652995"/>
            <a:ext cx="6638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Broader variety of appointments across pharmacies, </a:t>
            </a:r>
          </a:p>
          <a:p>
            <a:r>
              <a:rPr lang="en-GB" dirty="0">
                <a:latin typeface="Frutiger" panose="020B0602020204020204" pitchFamily="34" charset="0"/>
              </a:rPr>
              <a:t>GP practices and health centres</a:t>
            </a:r>
          </a:p>
        </p:txBody>
      </p:sp>
      <p:pic>
        <p:nvPicPr>
          <p:cNvPr id="8" name="Picture 7" descr="A blue check mark in a circle&#10;&#10;Description automatically generated">
            <a:extLst>
              <a:ext uri="{FF2B5EF4-FFF2-40B4-BE49-F238E27FC236}">
                <a16:creationId xmlns:a16="http://schemas.microsoft.com/office/drawing/2014/main" id="{D5EE147D-68D6-CB08-CE54-3A207EDC40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974" y="4090320"/>
            <a:ext cx="489982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5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A9B7B-933D-A8D1-F6D8-775B9B230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D9E3D3B-6A9B-B79E-5EAC-9E7E8BAD8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4A57248-8E68-1865-4FF0-70294BB8C23A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44ED4291-5672-6605-D85E-6467D6E28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583" y="3256783"/>
            <a:ext cx="2680834" cy="29271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A29C9D-AE40-0054-D452-83961111E0F9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A7806A-5A30-16C3-A54F-A1953936A365}"/>
              </a:ext>
            </a:extLst>
          </p:cNvPr>
          <p:cNvSpPr txBox="1"/>
          <p:nvPr/>
        </p:nvSpPr>
        <p:spPr>
          <a:xfrm>
            <a:off x="3295012" y="1567241"/>
            <a:ext cx="5601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86AB3"/>
                </a:solidFill>
                <a:latin typeface="Frutiger" panose="020B0602020204020204" pitchFamily="34" charset="0"/>
              </a:rPr>
              <a:t>Want to know more?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B553D298-52C9-1243-8F22-81B6E97D8E39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1A46FE0F-3563-D5EF-D58C-08057249FA55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989556F-224C-2600-669B-66453862BF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1259" y="4019118"/>
            <a:ext cx="1800000" cy="180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820698B-1794-FAB5-93E2-3BC3D1F8043D}"/>
              </a:ext>
            </a:extLst>
          </p:cNvPr>
          <p:cNvSpPr txBox="1"/>
          <p:nvPr/>
        </p:nvSpPr>
        <p:spPr>
          <a:xfrm>
            <a:off x="341259" y="2391991"/>
            <a:ext cx="115094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</p:spTree>
    <p:extLst>
      <p:ext uri="{BB962C8B-B14F-4D97-AF65-F5344CB8AC3E}">
        <p14:creationId xmlns:p14="http://schemas.microsoft.com/office/powerpoint/2010/main" val="1970742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10129-154D-27B9-C8E2-9496FDD04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B3F344C-9801-603E-7D0C-580A1F903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7C63A16-B3FF-90EA-250A-E3FF7E62DE3A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A29743-E431-C882-5506-87967315D46E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08219A-3592-A4B5-A395-4777555958C7}"/>
              </a:ext>
            </a:extLst>
          </p:cNvPr>
          <p:cNvSpPr txBox="1"/>
          <p:nvPr/>
        </p:nvSpPr>
        <p:spPr>
          <a:xfrm>
            <a:off x="2203735" y="1349445"/>
            <a:ext cx="7784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Share your views and experiences, </a:t>
            </a:r>
          </a:p>
          <a:p>
            <a:pPr algn="ctr"/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to help us improve services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5F497F90-D971-B39D-89E7-D29A9D9DA376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F0722EF7-CEE4-7A57-D929-80C897BA2B4E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8C7B4034-17F7-DEEA-05A9-CECE675357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5071" y="3949317"/>
            <a:ext cx="1746630" cy="19070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C3ED5F-3884-EB26-3669-CECF53830763}"/>
              </a:ext>
            </a:extLst>
          </p:cNvPr>
          <p:cNvSpPr txBox="1"/>
          <p:nvPr/>
        </p:nvSpPr>
        <p:spPr>
          <a:xfrm>
            <a:off x="1483614" y="4954509"/>
            <a:ext cx="6575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Write to us at Freepost Plus RUEE-ZAUY-BXEG, Same Day Questionnaire, NHS LLR ICB, Room G30, Pen Lloyd Building, County Hall, Glenfield, </a:t>
            </a:r>
            <a:r>
              <a:rPr lang="en-GB" dirty="0" err="1">
                <a:latin typeface="Frutiger" panose="020B0602020204020204" pitchFamily="34" charset="0"/>
              </a:rPr>
              <a:t>Leicester,</a:t>
            </a:r>
            <a:r>
              <a:rPr lang="en-GB" dirty="0">
                <a:latin typeface="Frutiger" panose="020B0602020204020204" pitchFamily="34" charset="0"/>
              </a:rPr>
              <a:t> LE3 8TB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28EEFA-8878-9B67-B63C-E098160C8A0F}"/>
              </a:ext>
            </a:extLst>
          </p:cNvPr>
          <p:cNvSpPr txBox="1"/>
          <p:nvPr/>
        </p:nvSpPr>
        <p:spPr>
          <a:xfrm>
            <a:off x="883485" y="6247379"/>
            <a:ext cx="10425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www.leicesterleicestershireandrutland.icb.nhs.uk/be-involved/need-help-fast-engagement/</a:t>
            </a:r>
            <a:endParaRPr lang="en-GB" b="1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B59698-82EA-A291-2CE8-9068B6567E79}"/>
              </a:ext>
            </a:extLst>
          </p:cNvPr>
          <p:cNvSpPr txBox="1"/>
          <p:nvPr/>
        </p:nvSpPr>
        <p:spPr>
          <a:xfrm>
            <a:off x="2049726" y="2300631"/>
            <a:ext cx="8092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Frutiger" panose="020B0602020204020204" pitchFamily="34" charset="0"/>
              </a:rPr>
              <a:t>Fill in our </a:t>
            </a:r>
            <a:r>
              <a:rPr lang="en-GB" sz="2000" b="1" dirty="0">
                <a:latin typeface="Frutiger" panose="020B0602020204020204" pitchFamily="34" charset="0"/>
              </a:rPr>
              <a:t>questionnaire</a:t>
            </a:r>
            <a:r>
              <a:rPr lang="en-GB" sz="2400" b="1" dirty="0">
                <a:latin typeface="Frutiger" panose="020B0602020204020204" pitchFamily="34" charset="0"/>
              </a:rPr>
              <a:t> by Sunday 7 December 2025</a:t>
            </a:r>
          </a:p>
        </p:txBody>
      </p:sp>
      <p:pic>
        <p:nvPicPr>
          <p:cNvPr id="15" name="Picture 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57BDB0F-8EF2-6514-D2C9-2630B8C836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557" b="90059"/>
          <a:stretch/>
        </p:blipFill>
        <p:spPr>
          <a:xfrm>
            <a:off x="929139" y="2991880"/>
            <a:ext cx="554475" cy="540000"/>
          </a:xfrm>
          <a:prstGeom prst="rect">
            <a:avLst/>
          </a:prstGeom>
        </p:spPr>
      </p:pic>
      <p:pic>
        <p:nvPicPr>
          <p:cNvPr id="17" name="Picture 16" descr="A blue circle with white envelope in the middle&#10;&#10;Description automatically generated">
            <a:extLst>
              <a:ext uri="{FF2B5EF4-FFF2-40B4-BE49-F238E27FC236}">
                <a16:creationId xmlns:a16="http://schemas.microsoft.com/office/drawing/2014/main" id="{E6873843-C149-9AF3-556C-C5C4A49EAD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81" y="4946108"/>
            <a:ext cx="539440" cy="540000"/>
          </a:xfrm>
          <a:prstGeom prst="rect">
            <a:avLst/>
          </a:prstGeom>
        </p:spPr>
      </p:pic>
      <p:pic>
        <p:nvPicPr>
          <p:cNvPr id="20" name="Picture 19" descr="A purple circle with a white and black circle with a white letter in it&#10;&#10;Description automatically generated">
            <a:extLst>
              <a:ext uri="{FF2B5EF4-FFF2-40B4-BE49-F238E27FC236}">
                <a16:creationId xmlns:a16="http://schemas.microsoft.com/office/drawing/2014/main" id="{0FA88972-69CA-909C-A1CB-3456154531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85" y="3644837"/>
            <a:ext cx="540000" cy="540000"/>
          </a:xfrm>
          <a:prstGeom prst="rect">
            <a:avLst/>
          </a:prstGeom>
        </p:spPr>
      </p:pic>
      <p:pic>
        <p:nvPicPr>
          <p:cNvPr id="22" name="Picture 21" descr="A white phone logo in a pink circle&#10;&#10;Description automatically generated">
            <a:extLst>
              <a:ext uri="{FF2B5EF4-FFF2-40B4-BE49-F238E27FC236}">
                <a16:creationId xmlns:a16="http://schemas.microsoft.com/office/drawing/2014/main" id="{1271ECF9-EC70-A996-C34B-FB13CC9A32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85" y="4294216"/>
            <a:ext cx="539436" cy="540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CE6B083-E176-772E-90A6-6BC0D2D5D532}"/>
              </a:ext>
            </a:extLst>
          </p:cNvPr>
          <p:cNvSpPr txBox="1"/>
          <p:nvPr/>
        </p:nvSpPr>
        <p:spPr>
          <a:xfrm>
            <a:off x="1483614" y="2926313"/>
            <a:ext cx="103670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Complete the questionnaire online:</a:t>
            </a:r>
          </a:p>
          <a:p>
            <a:r>
              <a:rPr lang="en-GB" dirty="0">
                <a:latin typeface="Frutiger" panose="020B06020202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www.leicesterleicestershireandrutland.icb.nhs.uk/be-involved/need-help-fast-engagement/</a:t>
            </a:r>
            <a:endParaRPr lang="en-GB" dirty="0">
              <a:latin typeface="Frutiger" panose="020B06020202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CAA09E-032A-ECBD-456D-51A0B3D053BE}"/>
              </a:ext>
            </a:extLst>
          </p:cNvPr>
          <p:cNvSpPr txBox="1"/>
          <p:nvPr/>
        </p:nvSpPr>
        <p:spPr>
          <a:xfrm>
            <a:off x="1483614" y="370721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Email your views to: </a:t>
            </a:r>
            <a:r>
              <a:rPr lang="en-GB" dirty="0">
                <a:latin typeface="Frutiger" panose="020B0602020204020204" pitchFamily="34" charset="0"/>
                <a:hlinkClick r:id="rId9"/>
              </a:rPr>
              <a:t>llricb-llr.beinvolved@nhs.net</a:t>
            </a:r>
            <a:endParaRPr lang="en-GB" dirty="0">
              <a:latin typeface="Frutiger" panose="020B06020202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0B4155-3636-3504-A582-BC484CC743F3}"/>
              </a:ext>
            </a:extLst>
          </p:cNvPr>
          <p:cNvSpPr txBox="1"/>
          <p:nvPr/>
        </p:nvSpPr>
        <p:spPr>
          <a:xfrm>
            <a:off x="1483614" y="4274287"/>
            <a:ext cx="7532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Call 0116 295 7532 to receive a paper copy of the questionnaire or information in another format</a:t>
            </a:r>
          </a:p>
        </p:txBody>
      </p:sp>
      <p:pic>
        <p:nvPicPr>
          <p:cNvPr id="32" name="Picture 31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5AB6698F-A627-EFC9-4735-838AEC0B11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68" y="530743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937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597</Words>
  <Application>Microsoft Office PowerPoint</Application>
  <PresentationFormat>Widescreen</PresentationFormat>
  <Paragraphs>74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Frutiger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MCCLENNON, Melanie (NHS LEICESTER, LEICESTERSHIRE AND RUTLAND ICB - 04C)</dc:creator>
  <cp:lastModifiedBy>MCCLENNON, Melanie (NHS LEICESTER, LEICESTERSHIRE AND RUTLAND ICB - 04C)</cp:lastModifiedBy>
  <cp:revision>1</cp:revision>
  <dcterms:created xsi:type="dcterms:W3CDTF">2025-09-08T16:34:44Z</dcterms:created>
  <dcterms:modified xsi:type="dcterms:W3CDTF">2025-09-09T15:22:28Z</dcterms:modified>
</cp:coreProperties>
</file>