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EB8"/>
    <a:srgbClr val="AE2573"/>
    <a:srgbClr val="086AB3"/>
    <a:srgbClr val="1241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083174-3121-488F-A02F-3E9F48A7697A}" v="425" dt="2025-09-23T17:05:31.0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3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CLENNON, Melanie (NHS LEICESTER, LEICESTERSHIRE AND RUTLAND ICB - 04C)" userId="296550f6-6d67-44a2-8236-7758ca8e4ad0" providerId="ADAL" clId="{16083174-3121-488F-A02F-3E9F48A7697A}"/>
    <pc:docChg chg="custSel delSld modSld">
      <pc:chgData name="MCCLENNON, Melanie (NHS LEICESTER, LEICESTERSHIRE AND RUTLAND ICB - 04C)" userId="296550f6-6d67-44a2-8236-7758ca8e4ad0" providerId="ADAL" clId="{16083174-3121-488F-A02F-3E9F48A7697A}" dt="2025-09-23T17:05:31.008" v="441"/>
      <pc:docMkLst>
        <pc:docMk/>
      </pc:docMkLst>
      <pc:sldChg chg="del">
        <pc:chgData name="MCCLENNON, Melanie (NHS LEICESTER, LEICESTERSHIRE AND RUTLAND ICB - 04C)" userId="296550f6-6d67-44a2-8236-7758ca8e4ad0" providerId="ADAL" clId="{16083174-3121-488F-A02F-3E9F48A7697A}" dt="2025-09-10T00:15:57.995" v="0" actId="47"/>
        <pc:sldMkLst>
          <pc:docMk/>
          <pc:sldMk cId="2703116166" sldId="256"/>
        </pc:sldMkLst>
      </pc:sldChg>
      <pc:sldChg chg="del">
        <pc:chgData name="MCCLENNON, Melanie (NHS LEICESTER, LEICESTERSHIRE AND RUTLAND ICB - 04C)" userId="296550f6-6d67-44a2-8236-7758ca8e4ad0" providerId="ADAL" clId="{16083174-3121-488F-A02F-3E9F48A7697A}" dt="2025-09-10T00:15:58.714" v="1" actId="47"/>
        <pc:sldMkLst>
          <pc:docMk/>
          <pc:sldMk cId="656616103" sldId="258"/>
        </pc:sldMkLst>
      </pc:sldChg>
      <pc:sldChg chg="del">
        <pc:chgData name="MCCLENNON, Melanie (NHS LEICESTER, LEICESTERSHIRE AND RUTLAND ICB - 04C)" userId="296550f6-6d67-44a2-8236-7758ca8e4ad0" providerId="ADAL" clId="{16083174-3121-488F-A02F-3E9F48A7697A}" dt="2025-09-10T00:15:59.216" v="2" actId="47"/>
        <pc:sldMkLst>
          <pc:docMk/>
          <pc:sldMk cId="1229450641" sldId="259"/>
        </pc:sldMkLst>
      </pc:sldChg>
      <pc:sldChg chg="del">
        <pc:chgData name="MCCLENNON, Melanie (NHS LEICESTER, LEICESTERSHIRE AND RUTLAND ICB - 04C)" userId="296550f6-6d67-44a2-8236-7758ca8e4ad0" providerId="ADAL" clId="{16083174-3121-488F-A02F-3E9F48A7697A}" dt="2025-09-10T00:15:59.740" v="3" actId="47"/>
        <pc:sldMkLst>
          <pc:docMk/>
          <pc:sldMk cId="991922461" sldId="260"/>
        </pc:sldMkLst>
      </pc:sldChg>
      <pc:sldChg chg="del">
        <pc:chgData name="MCCLENNON, Melanie (NHS LEICESTER, LEICESTERSHIRE AND RUTLAND ICB - 04C)" userId="296550f6-6d67-44a2-8236-7758ca8e4ad0" providerId="ADAL" clId="{16083174-3121-488F-A02F-3E9F48A7697A}" dt="2025-09-10T00:16:00.291" v="4" actId="47"/>
        <pc:sldMkLst>
          <pc:docMk/>
          <pc:sldMk cId="286621538" sldId="261"/>
        </pc:sldMkLst>
      </pc:sldChg>
      <pc:sldChg chg="del">
        <pc:chgData name="MCCLENNON, Melanie (NHS LEICESTER, LEICESTERSHIRE AND RUTLAND ICB - 04C)" userId="296550f6-6d67-44a2-8236-7758ca8e4ad0" providerId="ADAL" clId="{16083174-3121-488F-A02F-3E9F48A7697A}" dt="2025-09-10T00:16:01.045" v="5" actId="47"/>
        <pc:sldMkLst>
          <pc:docMk/>
          <pc:sldMk cId="1824514264" sldId="262"/>
        </pc:sldMkLst>
      </pc:sldChg>
      <pc:sldChg chg="del">
        <pc:chgData name="MCCLENNON, Melanie (NHS LEICESTER, LEICESTERSHIRE AND RUTLAND ICB - 04C)" userId="296550f6-6d67-44a2-8236-7758ca8e4ad0" providerId="ADAL" clId="{16083174-3121-488F-A02F-3E9F48A7697A}" dt="2025-09-10T00:16:02.374" v="7" actId="47"/>
        <pc:sldMkLst>
          <pc:docMk/>
          <pc:sldMk cId="1970742376" sldId="263"/>
        </pc:sldMkLst>
      </pc:sldChg>
      <pc:sldChg chg="del">
        <pc:chgData name="MCCLENNON, Melanie (NHS LEICESTER, LEICESTERSHIRE AND RUTLAND ICB - 04C)" userId="296550f6-6d67-44a2-8236-7758ca8e4ad0" providerId="ADAL" clId="{16083174-3121-488F-A02F-3E9F48A7697A}" dt="2025-09-10T00:16:04.539" v="8" actId="47"/>
        <pc:sldMkLst>
          <pc:docMk/>
          <pc:sldMk cId="1311937282" sldId="264"/>
        </pc:sldMkLst>
      </pc:sldChg>
      <pc:sldChg chg="del">
        <pc:chgData name="MCCLENNON, Melanie (NHS LEICESTER, LEICESTERSHIRE AND RUTLAND ICB - 04C)" userId="296550f6-6d67-44a2-8236-7758ca8e4ad0" providerId="ADAL" clId="{16083174-3121-488F-A02F-3E9F48A7697A}" dt="2025-09-10T00:16:01.663" v="6" actId="47"/>
        <pc:sldMkLst>
          <pc:docMk/>
          <pc:sldMk cId="481254659" sldId="265"/>
        </pc:sldMkLst>
      </pc:sldChg>
      <pc:sldChg chg="addSp delSp modSp mod modAnim">
        <pc:chgData name="MCCLENNON, Melanie (NHS LEICESTER, LEICESTERSHIRE AND RUTLAND ICB - 04C)" userId="296550f6-6d67-44a2-8236-7758ca8e4ad0" providerId="ADAL" clId="{16083174-3121-488F-A02F-3E9F48A7697A}" dt="2025-09-23T17:05:31.008" v="441"/>
        <pc:sldMkLst>
          <pc:docMk/>
          <pc:sldMk cId="3154376314" sldId="266"/>
        </pc:sldMkLst>
        <pc:spChg chg="add del mod">
          <ac:chgData name="MCCLENNON, Melanie (NHS LEICESTER, LEICESTERSHIRE AND RUTLAND ICB - 04C)" userId="296550f6-6d67-44a2-8236-7758ca8e4ad0" providerId="ADAL" clId="{16083174-3121-488F-A02F-3E9F48A7697A}" dt="2025-09-23T16:56:25.779" v="360" actId="478"/>
          <ac:spMkLst>
            <pc:docMk/>
            <pc:sldMk cId="3154376314" sldId="266"/>
            <ac:spMk id="26" creationId="{0DD2B5C1-9F84-06F7-47CA-607B01B6CF21}"/>
          </ac:spMkLst>
        </pc:spChg>
        <pc:spChg chg="add mod">
          <ac:chgData name="MCCLENNON, Melanie (NHS LEICESTER, LEICESTERSHIRE AND RUTLAND ICB - 04C)" userId="296550f6-6d67-44a2-8236-7758ca8e4ad0" providerId="ADAL" clId="{16083174-3121-488F-A02F-3E9F48A7697A}" dt="2025-09-23T17:04:22.104" v="413" actId="2085"/>
          <ac:spMkLst>
            <pc:docMk/>
            <pc:sldMk cId="3154376314" sldId="266"/>
            <ac:spMk id="37" creationId="{2399CE80-DF69-E25A-BE6D-250006401DB0}"/>
          </ac:spMkLst>
        </pc:spChg>
        <pc:spChg chg="mod topLvl">
          <ac:chgData name="MCCLENNON, Melanie (NHS LEICESTER, LEICESTERSHIRE AND RUTLAND ICB - 04C)" userId="296550f6-6d67-44a2-8236-7758ca8e4ad0" providerId="ADAL" clId="{16083174-3121-488F-A02F-3E9F48A7697A}" dt="2025-09-23T16:39:59.946" v="154" actId="164"/>
          <ac:spMkLst>
            <pc:docMk/>
            <pc:sldMk cId="3154376314" sldId="266"/>
            <ac:spMk id="40" creationId="{2B49FE05-DFAF-F041-0A1C-CBEA51E938CB}"/>
          </ac:spMkLst>
        </pc:spChg>
        <pc:grpChg chg="add mod">
          <ac:chgData name="MCCLENNON, Melanie (NHS LEICESTER, LEICESTERSHIRE AND RUTLAND ICB - 04C)" userId="296550f6-6d67-44a2-8236-7758ca8e4ad0" providerId="ADAL" clId="{16083174-3121-488F-A02F-3E9F48A7697A}" dt="2025-09-23T16:39:59.946" v="154" actId="164"/>
          <ac:grpSpMkLst>
            <pc:docMk/>
            <pc:sldMk cId="3154376314" sldId="266"/>
            <ac:grpSpMk id="2" creationId="{A45B2C62-871C-7571-0D40-011F5A56AF82}"/>
          </ac:grpSpMkLst>
        </pc:grpChg>
        <pc:grpChg chg="del">
          <ac:chgData name="MCCLENNON, Melanie (NHS LEICESTER, LEICESTERSHIRE AND RUTLAND ICB - 04C)" userId="296550f6-6d67-44a2-8236-7758ca8e4ad0" providerId="ADAL" clId="{16083174-3121-488F-A02F-3E9F48A7697A}" dt="2025-09-23T16:29:57.311" v="78" actId="165"/>
          <ac:grpSpMkLst>
            <pc:docMk/>
            <pc:sldMk cId="3154376314" sldId="266"/>
            <ac:grpSpMk id="48" creationId="{CFB62F6B-4836-652B-B7CC-2DB59074A637}"/>
          </ac:grpSpMkLst>
        </pc:grpChg>
        <pc:picChg chg="mod topLvl">
          <ac:chgData name="MCCLENNON, Melanie (NHS LEICESTER, LEICESTERSHIRE AND RUTLAND ICB - 04C)" userId="296550f6-6d67-44a2-8236-7758ca8e4ad0" providerId="ADAL" clId="{16083174-3121-488F-A02F-3E9F48A7697A}" dt="2025-09-23T16:39:59.946" v="154" actId="164"/>
          <ac:picMkLst>
            <pc:docMk/>
            <pc:sldMk cId="3154376314" sldId="266"/>
            <ac:picMk id="38" creationId="{3230DA49-5A12-DA1C-FDA7-390C8638C28C}"/>
          </ac:picMkLst>
        </pc:picChg>
        <pc:cxnChg chg="mod topLvl">
          <ac:chgData name="MCCLENNON, Melanie (NHS LEICESTER, LEICESTERSHIRE AND RUTLAND ICB - 04C)" userId="296550f6-6d67-44a2-8236-7758ca8e4ad0" providerId="ADAL" clId="{16083174-3121-488F-A02F-3E9F48A7697A}" dt="2025-09-23T16:39:59.946" v="154" actId="164"/>
          <ac:cxnSpMkLst>
            <pc:docMk/>
            <pc:sldMk cId="3154376314" sldId="266"/>
            <ac:cxnSpMk id="43" creationId="{6EC7044F-2AEA-49D3-1DEE-7D436996DB5F}"/>
          </ac:cxnSpMkLst>
        </pc:cxnChg>
      </pc:sldChg>
      <pc:sldChg chg="del">
        <pc:chgData name="MCCLENNON, Melanie (NHS LEICESTER, LEICESTERSHIRE AND RUTLAND ICB - 04C)" userId="296550f6-6d67-44a2-8236-7758ca8e4ad0" providerId="ADAL" clId="{16083174-3121-488F-A02F-3E9F48A7697A}" dt="2025-09-10T00:16:12.617" v="9" actId="47"/>
        <pc:sldMkLst>
          <pc:docMk/>
          <pc:sldMk cId="28034595" sldId="26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7262-DBF8-49E2-B224-E80E1F29ECB6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008EA-04C2-4B1F-9A75-246F78F9D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76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8008EA-04C2-4B1F-9A75-246F78F9D20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030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D68AB-7FD6-E02F-FCE4-87DA3834FF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9588F2-8AAB-078E-09E3-9F1C84BA80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9FD6F-37BF-4FA7-47C1-1299C7050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DAA26-DAFB-F822-2C5C-98CA93A2C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17687-0547-DD9C-2AE7-BF3D81254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161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0568-D9F7-E2B3-787B-2AD0D7908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563DC2-2A3D-DF19-689E-8F38833BAE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95AA2-404B-DA96-8DBF-1F3B47CBE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AC01A-12F3-B14D-9EB6-16AB43FE4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34E86-F4A7-35A0-1ED9-1D8405005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01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3190B1-9BEB-6973-6C05-C6A4F2CA0D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432D35-B4EF-F771-B0FC-995310361F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982DE-9DF9-18DF-FA64-802FE0AA1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4013B-1787-8E6E-2A27-EA2FDF9AE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DC458-7BB9-FAC2-E9D5-4A361B58F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608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81858-EF62-10E7-852D-6E07D6426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9C6E3-B6B3-8704-7A22-4948FFAD1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FD881-AC7F-A2E5-4BD7-0FA312EE7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167F6-28E2-C0D8-DDF2-8974CE4E5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5665C-7577-0E0A-5815-8E27329B3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169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6FAA7-7467-DA21-7DD0-AF765DC65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CBB02C-42E8-817B-F82A-22168D946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8F3A3E-D766-9BD6-D3B7-8598635B0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0289B3-863E-2834-9C6F-AD65E5F5C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DDA37-C656-6CB7-DC2B-36015DC05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813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B68C1-5903-0925-3E7D-F01009D2B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1D73F-F002-8E16-9A0D-94B027C8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949145-FB72-71B9-DDD3-CB68DD3814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98820E-06CF-BF34-5034-91D116F50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6C81DB-6BF6-260A-AA12-5CF18D91B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9FA681-44D7-52C1-1B0E-1C7F4652C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422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84BB5-D267-D915-14AD-BB9CA1D85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4A2E92-EC79-24ED-A159-9B105BDDC0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00F27F-BB14-D56E-5C7B-33D05B419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1A4F44-D7B3-B5EA-878E-50E740D16E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F9120D-1C09-0017-73E2-D17A6E9162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A5FA18-DA6E-AEE4-7CF7-517AA8B20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586075-2B26-243A-54B8-76DFC9975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11FD48-EC3B-2A2E-691E-F335E40B0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63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A6893-AFF9-E106-AF54-AC603CE43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10EC03-08F6-9CFC-BAE0-2D1B7A4CC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FA4C11-2422-068C-E178-B9FB4BF60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825C14-647B-D65D-E33C-3912327D9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117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56873D-4C73-4133-F24C-A1144342E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285C54-29C5-89C0-1E8E-3506F7A88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155E7-94F2-9ACC-83ED-F2A9FDA43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30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0E12B-361F-628F-2662-6DDDEB5D9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5E7DF-AE70-01FE-A59F-0D27E3849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9ED4E5-D1FC-5F19-5A01-FCF4BFA34A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0D14E0-4B95-7609-85D1-9E98542B3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C5CCF5-CF0C-314D-2DB9-8F9A9AD09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815CFF-32D9-2BE1-6464-73736C669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184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E2E2C-8871-9B42-601C-8065F0AFD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6BB879-3036-F9F2-080E-2A662178C8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AA850D-A3EC-E9BB-627E-DC7EB06415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3CFD8F-ADF0-FC8A-FB3F-0B3EAFFD3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320C43-0B3A-0689-B517-4577FB4FA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170633-5964-5676-4D89-096EEEEF0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152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988219-CB2E-6216-3408-6F98C4C9F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2AF1B3-1B09-CE6D-A191-DCC478ECB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05041-39F5-5D3A-DB09-6F210DA518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C8A0E8-D56E-4BF0-B2F0-9DDA2FC26F4B}" type="datetimeFigureOut">
              <a:rPr lang="en-GB" smtClean="0"/>
              <a:t>23/09/2025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27B7-BF56-C70E-70FD-82982320EA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B4D26-7CA4-93D8-CA06-CFEC32FC6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788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sv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A94D24-6EB7-5CBA-E675-D0043D67B3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107A078-00C6-A37E-C39C-A699A313F2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949" y="14928"/>
            <a:ext cx="3060000" cy="123668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0295C77-00CC-1E46-86B8-266A640FB227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8972C437-87FA-73D3-C268-9AEFB4118F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59" y="3287935"/>
            <a:ext cx="1779174" cy="1942626"/>
          </a:xfrm>
          <a:prstGeom prst="rect">
            <a:avLst/>
          </a:prstGeom>
        </p:spPr>
      </p:pic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8D00C27B-45E6-AD4F-3571-732163B4A97F}"/>
              </a:ext>
            </a:extLst>
          </p:cNvPr>
          <p:cNvSpPr/>
          <p:nvPr/>
        </p:nvSpPr>
        <p:spPr>
          <a:xfrm>
            <a:off x="0" y="0"/>
            <a:ext cx="2944368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518C6557-99F5-9452-F939-934B3DF8432E}"/>
              </a:ext>
            </a:extLst>
          </p:cNvPr>
          <p:cNvSpPr>
            <a:spLocks noChangeAspect="1"/>
          </p:cNvSpPr>
          <p:nvPr/>
        </p:nvSpPr>
        <p:spPr>
          <a:xfrm flipH="1">
            <a:off x="9959808" y="4366036"/>
            <a:ext cx="2232192" cy="1771964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2D950A3-77C8-1951-FA38-197AEE9BD41D}"/>
              </a:ext>
            </a:extLst>
          </p:cNvPr>
          <p:cNvGrpSpPr/>
          <p:nvPr/>
        </p:nvGrpSpPr>
        <p:grpSpPr>
          <a:xfrm>
            <a:off x="-11395" y="587317"/>
            <a:ext cx="4641113" cy="2160000"/>
            <a:chOff x="-11395" y="587317"/>
            <a:chExt cx="4641113" cy="2160000"/>
          </a:xfrm>
        </p:grpSpPr>
        <p:pic>
          <p:nvPicPr>
            <p:cNvPr id="9" name="Picture 8" descr="A blue rectangle with black background&#10;&#10;Description automatically generated">
              <a:extLst>
                <a:ext uri="{FF2B5EF4-FFF2-40B4-BE49-F238E27FC236}">
                  <a16:creationId xmlns:a16="http://schemas.microsoft.com/office/drawing/2014/main" id="{8B2F928B-02E1-ADD3-AA77-5EF4045284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395" y="587317"/>
              <a:ext cx="3973982" cy="2160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D5C482C-59A1-692E-F409-55DCCCAF9D5E}"/>
                </a:ext>
              </a:extLst>
            </p:cNvPr>
            <p:cNvSpPr txBox="1"/>
            <p:nvPr/>
          </p:nvSpPr>
          <p:spPr>
            <a:xfrm>
              <a:off x="92580" y="895196"/>
              <a:ext cx="45371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  <a:latin typeface="Frutiger" panose="020B0602020204020204" pitchFamily="34" charset="0"/>
                </a:rPr>
                <a:t>Need help fast </a:t>
              </a:r>
            </a:p>
            <a:p>
              <a:r>
                <a:rPr lang="en-GB" dirty="0">
                  <a:solidFill>
                    <a:schemeClr val="bg1"/>
                  </a:solidFill>
                  <a:latin typeface="Frutiger" panose="020B0602020204020204" pitchFamily="34" charset="0"/>
                </a:rPr>
                <a:t>and it isn’t life threatening?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859E7D7-ECAD-CAA5-0F2D-02A8CA4B40B4}"/>
                </a:ext>
              </a:extLst>
            </p:cNvPr>
            <p:cNvSpPr txBox="1"/>
            <p:nvPr/>
          </p:nvSpPr>
          <p:spPr>
            <a:xfrm>
              <a:off x="98005" y="1668975"/>
              <a:ext cx="37384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  <a:latin typeface="Frutiger" panose="020B0602020204020204" pitchFamily="34" charset="0"/>
                </a:rPr>
                <a:t>Get the right NHS care </a:t>
              </a:r>
            </a:p>
            <a:p>
              <a:r>
                <a:rPr lang="en-GB" dirty="0">
                  <a:solidFill>
                    <a:schemeClr val="bg1"/>
                  </a:solidFill>
                  <a:latin typeface="Frutiger" panose="020B0602020204020204" pitchFamily="34" charset="0"/>
                </a:rPr>
                <a:t>in two simple steps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CEB3A04-85AF-5AD1-CF6B-A7A2ABEFC78B}"/>
              </a:ext>
            </a:extLst>
          </p:cNvPr>
          <p:cNvSpPr txBox="1"/>
          <p:nvPr/>
        </p:nvSpPr>
        <p:spPr>
          <a:xfrm>
            <a:off x="2297958" y="6313334"/>
            <a:ext cx="759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3B6DDD9-1F7D-13A6-38B9-A70514B89E78}"/>
              </a:ext>
            </a:extLst>
          </p:cNvPr>
          <p:cNvGrpSpPr/>
          <p:nvPr/>
        </p:nvGrpSpPr>
        <p:grpSpPr>
          <a:xfrm>
            <a:off x="4507840" y="1184869"/>
            <a:ext cx="2363542" cy="1260000"/>
            <a:chOff x="4914987" y="786384"/>
            <a:chExt cx="2363542" cy="1260000"/>
          </a:xfrm>
        </p:grpSpPr>
        <p:pic>
          <p:nvPicPr>
            <p:cNvPr id="3" name="Picture 2" descr="A blue rectangle with black background&#10;&#10;Description automatically generated">
              <a:extLst>
                <a:ext uri="{FF2B5EF4-FFF2-40B4-BE49-F238E27FC236}">
                  <a16:creationId xmlns:a16="http://schemas.microsoft.com/office/drawing/2014/main" id="{C5500E5B-98D5-7A7B-4AA7-3AA7059E94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4987" y="786384"/>
              <a:ext cx="2363542" cy="1260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22AA9AC-12EC-6A6F-5516-845FBE2487FC}"/>
                </a:ext>
              </a:extLst>
            </p:cNvPr>
            <p:cNvSpPr txBox="1"/>
            <p:nvPr/>
          </p:nvSpPr>
          <p:spPr>
            <a:xfrm>
              <a:off x="4914987" y="996201"/>
              <a:ext cx="21167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  <a:latin typeface="Frutiger" panose="020B0602020204020204" pitchFamily="34" charset="0"/>
                </a:rPr>
                <a:t>Step 1: </a:t>
              </a:r>
            </a:p>
            <a:p>
              <a:r>
                <a:rPr lang="en-GB" b="1" dirty="0">
                  <a:solidFill>
                    <a:schemeClr val="bg1"/>
                  </a:solidFill>
                  <a:latin typeface="Frutiger" panose="020B0602020204020204" pitchFamily="34" charset="0"/>
                </a:rPr>
                <a:t>Try Self Care First</a:t>
              </a:r>
              <a:endParaRPr lang="en-GB" dirty="0">
                <a:solidFill>
                  <a:schemeClr val="bg1"/>
                </a:solidFill>
                <a:latin typeface="Frutiger" panose="020B060202020402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ED3C11D-B2D9-5677-CEC4-C0CEA84C5A91}"/>
              </a:ext>
            </a:extLst>
          </p:cNvPr>
          <p:cNvSpPr txBox="1"/>
          <p:nvPr/>
        </p:nvSpPr>
        <p:spPr>
          <a:xfrm>
            <a:off x="4429934" y="2508556"/>
            <a:ext cx="3858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Frutiger" panose="020B0602020204020204" pitchFamily="34" charset="0"/>
              </a:rPr>
              <a:t>If your problem is minor and you haven’t been able to treat it yourself at home, try: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4F39D6-3A84-C15D-F445-DE8DCE3534BF}"/>
              </a:ext>
            </a:extLst>
          </p:cNvPr>
          <p:cNvSpPr txBox="1"/>
          <p:nvPr/>
        </p:nvSpPr>
        <p:spPr>
          <a:xfrm>
            <a:off x="4432199" y="4381106"/>
            <a:ext cx="3391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Frutiger" panose="020B0602020204020204" pitchFamily="34" charset="0"/>
              </a:rPr>
              <a:t>These services are quick, easy and often all you need.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8332BF1-88C0-E26E-457B-CB926D06E792}"/>
              </a:ext>
            </a:extLst>
          </p:cNvPr>
          <p:cNvGrpSpPr/>
          <p:nvPr/>
        </p:nvGrpSpPr>
        <p:grpSpPr>
          <a:xfrm>
            <a:off x="4522375" y="3031091"/>
            <a:ext cx="3301636" cy="432000"/>
            <a:chOff x="4294073" y="3296874"/>
            <a:chExt cx="3301636" cy="432000"/>
          </a:xfrm>
        </p:grpSpPr>
        <p:pic>
          <p:nvPicPr>
            <p:cNvPr id="16" name="Picture 15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074E841B-9AB2-CE0E-8C64-A5642A3619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4073" y="3296874"/>
              <a:ext cx="489982" cy="4320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A12D398-E7B5-DDC5-47D7-747A44D4648D}"/>
                </a:ext>
              </a:extLst>
            </p:cNvPr>
            <p:cNvSpPr txBox="1"/>
            <p:nvPr/>
          </p:nvSpPr>
          <p:spPr>
            <a:xfrm>
              <a:off x="4784055" y="3375976"/>
              <a:ext cx="2811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Frutiger" panose="020B0602020204020204" pitchFamily="34" charset="0"/>
                </a:rPr>
                <a:t>The NHS App or nhs.uk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974035F-18EC-5048-27BD-54F670D00AE8}"/>
              </a:ext>
            </a:extLst>
          </p:cNvPr>
          <p:cNvGrpSpPr/>
          <p:nvPr/>
        </p:nvGrpSpPr>
        <p:grpSpPr>
          <a:xfrm>
            <a:off x="4506849" y="3463534"/>
            <a:ext cx="3301636" cy="432000"/>
            <a:chOff x="4294073" y="3296874"/>
            <a:chExt cx="3301636" cy="432000"/>
          </a:xfrm>
        </p:grpSpPr>
        <p:pic>
          <p:nvPicPr>
            <p:cNvPr id="20" name="Picture 19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BFB4BF46-06E9-2D74-186E-411DC9558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4073" y="3296874"/>
              <a:ext cx="489982" cy="43200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7778990-AB93-C108-434F-4E9D018E4D33}"/>
                </a:ext>
              </a:extLst>
            </p:cNvPr>
            <p:cNvSpPr txBox="1"/>
            <p:nvPr/>
          </p:nvSpPr>
          <p:spPr>
            <a:xfrm>
              <a:off x="4784055" y="3375976"/>
              <a:ext cx="2811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Frutiger" panose="020B0602020204020204" pitchFamily="34" charset="0"/>
                </a:rPr>
                <a:t>NHS 111 online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25AFED5-5DAE-002B-2311-D7EA3B6BADFD}"/>
              </a:ext>
            </a:extLst>
          </p:cNvPr>
          <p:cNvGrpSpPr/>
          <p:nvPr/>
        </p:nvGrpSpPr>
        <p:grpSpPr>
          <a:xfrm>
            <a:off x="4522375" y="3900464"/>
            <a:ext cx="3301636" cy="432000"/>
            <a:chOff x="4294073" y="3296874"/>
            <a:chExt cx="3301636" cy="432000"/>
          </a:xfrm>
        </p:grpSpPr>
        <p:pic>
          <p:nvPicPr>
            <p:cNvPr id="23" name="Picture 22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77F263DC-B1A3-85F8-7E48-BE7EF69F1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4073" y="3296874"/>
              <a:ext cx="489982" cy="4320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5FBC0C-8AC3-1518-8BBB-051D6981995F}"/>
                </a:ext>
              </a:extLst>
            </p:cNvPr>
            <p:cNvSpPr txBox="1"/>
            <p:nvPr/>
          </p:nvSpPr>
          <p:spPr>
            <a:xfrm>
              <a:off x="4784055" y="3375976"/>
              <a:ext cx="2811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Frutiger" panose="020B0602020204020204" pitchFamily="34" charset="0"/>
                </a:rPr>
                <a:t>Your local pharmacy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2654E8A4-AB37-F1AB-5E3E-1FFF25099211}"/>
              </a:ext>
            </a:extLst>
          </p:cNvPr>
          <p:cNvSpPr txBox="1"/>
          <p:nvPr/>
        </p:nvSpPr>
        <p:spPr>
          <a:xfrm>
            <a:off x="8229415" y="2568277"/>
            <a:ext cx="2092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Frutiger" panose="020B0602020204020204" pitchFamily="34" charset="0"/>
              </a:rPr>
              <a:t>If it’s more serious or Step 1 didn’t work: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D84417-A607-32C3-8B45-6F29B32D8AB8}"/>
              </a:ext>
            </a:extLst>
          </p:cNvPr>
          <p:cNvSpPr txBox="1"/>
          <p:nvPr/>
        </p:nvSpPr>
        <p:spPr>
          <a:xfrm>
            <a:off x="8259028" y="4066711"/>
            <a:ext cx="3391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Frutiger" panose="020B0602020204020204" pitchFamily="34" charset="0"/>
              </a:rPr>
              <a:t>They’ll help book the right appointment for you.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D01FD20-3074-8595-8517-61CC09BCF2B3}"/>
              </a:ext>
            </a:extLst>
          </p:cNvPr>
          <p:cNvGrpSpPr/>
          <p:nvPr/>
        </p:nvGrpSpPr>
        <p:grpSpPr>
          <a:xfrm>
            <a:off x="8330992" y="1178990"/>
            <a:ext cx="3224333" cy="1306882"/>
            <a:chOff x="3484770" y="187173"/>
            <a:chExt cx="3224333" cy="1306882"/>
          </a:xfrm>
        </p:grpSpPr>
        <p:pic>
          <p:nvPicPr>
            <p:cNvPr id="35" name="Picture 34" descr="A yellow and black rectangle&#10;&#10;Description automatically generated">
              <a:extLst>
                <a:ext uri="{FF2B5EF4-FFF2-40B4-BE49-F238E27FC236}">
                  <a16:creationId xmlns:a16="http://schemas.microsoft.com/office/drawing/2014/main" id="{C52CF43D-3CEA-CADE-F067-E88D6F419DB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1493" y="234055"/>
              <a:ext cx="2363540" cy="1260000"/>
            </a:xfrm>
            <a:prstGeom prst="rect">
              <a:avLst/>
            </a:prstGeom>
          </p:spPr>
        </p:pic>
        <p:pic>
          <p:nvPicPr>
            <p:cNvPr id="31" name="Picture 30" descr="A purple and black rectangle&#10;&#10;Description automatically generated">
              <a:extLst>
                <a:ext uri="{FF2B5EF4-FFF2-40B4-BE49-F238E27FC236}">
                  <a16:creationId xmlns:a16="http://schemas.microsoft.com/office/drawing/2014/main" id="{CFD9F5E8-360D-3178-D2F6-33B596C41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4770" y="187173"/>
              <a:ext cx="2363540" cy="126000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CC4C2E6-F4B7-CB27-2147-C3A5F268F781}"/>
                </a:ext>
              </a:extLst>
            </p:cNvPr>
            <p:cNvSpPr txBox="1"/>
            <p:nvPr/>
          </p:nvSpPr>
          <p:spPr>
            <a:xfrm>
              <a:off x="3508702" y="406800"/>
              <a:ext cx="32004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  <a:latin typeface="Frutiger" panose="020B0602020204020204" pitchFamily="34" charset="0"/>
                </a:rPr>
                <a:t>Step 2: </a:t>
              </a:r>
            </a:p>
            <a:p>
              <a:r>
                <a:rPr lang="en-GB" b="1" dirty="0">
                  <a:solidFill>
                    <a:schemeClr val="bg1"/>
                  </a:solidFill>
                  <a:latin typeface="Frutiger" panose="020B0602020204020204" pitchFamily="34" charset="0"/>
                </a:rPr>
                <a:t>Need more help?</a:t>
              </a:r>
              <a:endParaRPr lang="en-GB" dirty="0">
                <a:solidFill>
                  <a:schemeClr val="bg1"/>
                </a:solidFill>
                <a:latin typeface="Frutiger" panose="020B0602020204020204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D7A6F70-6C82-2AB0-D610-8D823B4FF048}"/>
              </a:ext>
            </a:extLst>
          </p:cNvPr>
          <p:cNvGrpSpPr/>
          <p:nvPr/>
        </p:nvGrpSpPr>
        <p:grpSpPr>
          <a:xfrm>
            <a:off x="8259028" y="3538272"/>
            <a:ext cx="4220122" cy="523220"/>
            <a:chOff x="8259028" y="3538272"/>
            <a:chExt cx="4220122" cy="52322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343C3F8-F771-6E18-F36B-BC995D03D80E}"/>
                </a:ext>
              </a:extLst>
            </p:cNvPr>
            <p:cNvSpPr txBox="1"/>
            <p:nvPr/>
          </p:nvSpPr>
          <p:spPr>
            <a:xfrm>
              <a:off x="8749009" y="3538272"/>
              <a:ext cx="37301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Frutiger" panose="020B0602020204020204" pitchFamily="34" charset="0"/>
                </a:rPr>
                <a:t>Or call NHS 111 </a:t>
              </a:r>
            </a:p>
            <a:p>
              <a:r>
                <a:rPr lang="en-GB" sz="1400" dirty="0">
                  <a:latin typeface="Frutiger" panose="020B0602020204020204" pitchFamily="34" charset="0"/>
                </a:rPr>
                <a:t>(when your GP practice is closed)</a:t>
              </a:r>
            </a:p>
          </p:txBody>
        </p:sp>
        <p:pic>
          <p:nvPicPr>
            <p:cNvPr id="33" name="Picture 32" descr="A purple check mark in a circle&#10;&#10;Description automatically generated">
              <a:extLst>
                <a:ext uri="{FF2B5EF4-FFF2-40B4-BE49-F238E27FC236}">
                  <a16:creationId xmlns:a16="http://schemas.microsoft.com/office/drawing/2014/main" id="{273305BA-E4D5-8434-7623-0FC282EA58F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028" y="3566864"/>
              <a:ext cx="489981" cy="432000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AF49D96-582F-E583-76B0-6FB420C29BB5}"/>
              </a:ext>
            </a:extLst>
          </p:cNvPr>
          <p:cNvGrpSpPr/>
          <p:nvPr/>
        </p:nvGrpSpPr>
        <p:grpSpPr>
          <a:xfrm>
            <a:off x="8264083" y="3089967"/>
            <a:ext cx="3467678" cy="432000"/>
            <a:chOff x="8264083" y="3089967"/>
            <a:chExt cx="3467678" cy="43200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8370FC1-6CFF-7B1F-DBD2-13A1646F7BF7}"/>
                </a:ext>
              </a:extLst>
            </p:cNvPr>
            <p:cNvSpPr txBox="1"/>
            <p:nvPr/>
          </p:nvSpPr>
          <p:spPr>
            <a:xfrm>
              <a:off x="8754064" y="3134864"/>
              <a:ext cx="29776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Frutiger" panose="020B0602020204020204" pitchFamily="34" charset="0"/>
                </a:rPr>
                <a:t>Contact your GP practice</a:t>
              </a:r>
            </a:p>
          </p:txBody>
        </p:sp>
        <p:pic>
          <p:nvPicPr>
            <p:cNvPr id="34" name="Picture 33" descr="A purple check mark in a circle&#10;&#10;Description automatically generated">
              <a:extLst>
                <a:ext uri="{FF2B5EF4-FFF2-40B4-BE49-F238E27FC236}">
                  <a16:creationId xmlns:a16="http://schemas.microsoft.com/office/drawing/2014/main" id="{305C4969-4E61-EA30-CF03-C269E0AC365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4083" y="3089967"/>
              <a:ext cx="489981" cy="432000"/>
            </a:xfrm>
            <a:prstGeom prst="rect">
              <a:avLst/>
            </a:prstGeom>
          </p:spPr>
        </p:pic>
      </p:grpSp>
      <p:pic>
        <p:nvPicPr>
          <p:cNvPr id="39" name="Graphic 38">
            <a:extLst>
              <a:ext uri="{FF2B5EF4-FFF2-40B4-BE49-F238E27FC236}">
                <a16:creationId xmlns:a16="http://schemas.microsoft.com/office/drawing/2014/main" id="{48218885-AF60-AFBE-1633-169A79CBD07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634849" y="3429000"/>
            <a:ext cx="1440000" cy="144000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ED7B3C62-B0C2-F78F-3583-0C94BBF8FD47}"/>
              </a:ext>
            </a:extLst>
          </p:cNvPr>
          <p:cNvSpPr txBox="1"/>
          <p:nvPr/>
        </p:nvSpPr>
        <p:spPr>
          <a:xfrm>
            <a:off x="5177677" y="5564353"/>
            <a:ext cx="4882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Frutiger" panose="020B0602020204020204" pitchFamily="34" charset="0"/>
              </a:rPr>
              <a:t>In a </a:t>
            </a:r>
            <a:r>
              <a:rPr lang="en-GB" sz="1400" b="1" dirty="0">
                <a:latin typeface="Frutiger" panose="020B0602020204020204" pitchFamily="34" charset="0"/>
              </a:rPr>
              <a:t>mental health crisis</a:t>
            </a:r>
            <a:r>
              <a:rPr lang="en-GB" sz="1400" dirty="0">
                <a:latin typeface="Frutiger" panose="020B0602020204020204" pitchFamily="34" charset="0"/>
              </a:rPr>
              <a:t>, </a:t>
            </a:r>
            <a:r>
              <a:rPr lang="en-GB" sz="1400" b="1" dirty="0">
                <a:latin typeface="Frutiger" panose="020B0602020204020204" pitchFamily="34" charset="0"/>
              </a:rPr>
              <a:t>call NHS 111 </a:t>
            </a:r>
            <a:r>
              <a:rPr lang="en-GB" sz="1400" dirty="0">
                <a:latin typeface="Frutiger" panose="020B0602020204020204" pitchFamily="34" charset="0"/>
              </a:rPr>
              <a:t>and the select the mental health option, 24/7.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45B2C62-871C-7571-0D40-011F5A56AF82}"/>
              </a:ext>
            </a:extLst>
          </p:cNvPr>
          <p:cNvGrpSpPr/>
          <p:nvPr/>
        </p:nvGrpSpPr>
        <p:grpSpPr>
          <a:xfrm>
            <a:off x="4541272" y="4934786"/>
            <a:ext cx="6720735" cy="873600"/>
            <a:chOff x="4541272" y="4934786"/>
            <a:chExt cx="6720735" cy="873600"/>
          </a:xfrm>
        </p:grpSpPr>
        <p:pic>
          <p:nvPicPr>
            <p:cNvPr id="38" name="Picture 37" descr="A red circle with a white exclamation mark&#10;&#10;Description automatically generated">
              <a:extLst>
                <a:ext uri="{FF2B5EF4-FFF2-40B4-BE49-F238E27FC236}">
                  <a16:creationId xmlns:a16="http://schemas.microsoft.com/office/drawing/2014/main" id="{3230DA49-5A12-DA1C-FDA7-390C8638C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1272" y="5268386"/>
              <a:ext cx="539711" cy="540000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B49FE05-DFAF-F041-0A1C-CBEA51E938CB}"/>
                </a:ext>
              </a:extLst>
            </p:cNvPr>
            <p:cNvSpPr txBox="1"/>
            <p:nvPr/>
          </p:nvSpPr>
          <p:spPr>
            <a:xfrm>
              <a:off x="5177677" y="5074162"/>
              <a:ext cx="52494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Frutiger" panose="020B0602020204020204" pitchFamily="34" charset="0"/>
                </a:rPr>
                <a:t>If it’s a </a:t>
              </a:r>
              <a:r>
                <a:rPr lang="en-GB" sz="1400" b="1" dirty="0">
                  <a:latin typeface="Frutiger" panose="020B0602020204020204" pitchFamily="34" charset="0"/>
                </a:rPr>
                <a:t>life or limb-threatening emergency</a:t>
              </a:r>
              <a:r>
                <a:rPr lang="en-GB" sz="1400" dirty="0">
                  <a:latin typeface="Frutiger" panose="020B0602020204020204" pitchFamily="34" charset="0"/>
                </a:rPr>
                <a:t>, go straight to the closest </a:t>
              </a:r>
              <a:r>
                <a:rPr lang="en-GB" sz="1400" b="1" dirty="0">
                  <a:latin typeface="Frutiger" panose="020B0602020204020204" pitchFamily="34" charset="0"/>
                </a:rPr>
                <a:t>emergency department</a:t>
              </a:r>
              <a:r>
                <a:rPr lang="en-GB" sz="1400" dirty="0">
                  <a:latin typeface="Frutiger" panose="020B0602020204020204" pitchFamily="34" charset="0"/>
                </a:rPr>
                <a:t> or </a:t>
              </a:r>
              <a:r>
                <a:rPr lang="en-GB" sz="1400" b="1" dirty="0">
                  <a:latin typeface="Frutiger" panose="020B0602020204020204" pitchFamily="34" charset="0"/>
                </a:rPr>
                <a:t>call 999</a:t>
              </a:r>
              <a:r>
                <a:rPr lang="en-GB" sz="1400" dirty="0">
                  <a:latin typeface="Frutiger" panose="020B0602020204020204" pitchFamily="34" charset="0"/>
                </a:rPr>
                <a:t>.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EC7044F-2AEA-49D3-1DEE-7D436996DB5F}"/>
                </a:ext>
              </a:extLst>
            </p:cNvPr>
            <p:cNvCxnSpPr/>
            <p:nvPr/>
          </p:nvCxnSpPr>
          <p:spPr>
            <a:xfrm>
              <a:off x="4556759" y="4934786"/>
              <a:ext cx="6705248" cy="43438"/>
            </a:xfrm>
            <a:prstGeom prst="line">
              <a:avLst/>
            </a:prstGeom>
            <a:ln>
              <a:solidFill>
                <a:srgbClr val="005EB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399CE80-DF69-E25A-BE6D-250006401DB0}"/>
              </a:ext>
            </a:extLst>
          </p:cNvPr>
          <p:cNvSpPr/>
          <p:nvPr/>
        </p:nvSpPr>
        <p:spPr>
          <a:xfrm>
            <a:off x="2705493" y="5230561"/>
            <a:ext cx="867266" cy="4754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37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90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1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01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4010"/>
                            </p:stCondLst>
                            <p:childTnLst>
                              <p:par>
                                <p:cTn id="58" presetID="1" presetClass="entr" presetSubtype="0" fill="hold" grpId="0" nodeType="afterEffect" nodePh="1">
                                  <p:stCondLst>
                                    <p:cond delay="5000"/>
                                  </p:stCondLst>
                                  <p:endCondLst>
                                    <p:cond evt="begin" delay="0">
                                      <p:tn val="5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6" grpId="0"/>
      <p:bldP spid="8" grpId="0"/>
      <p:bldP spid="27" grpId="0"/>
      <p:bldP spid="28" grpId="0"/>
      <p:bldP spid="41" grpId="0"/>
      <p:bldP spid="3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1969</TotalTime>
  <Words>162</Words>
  <Application>Microsoft Office PowerPoint</Application>
  <PresentationFormat>Widescreen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Frutiger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MCCLENNON, Melanie (NHS LEICESTER, LEICESTERSHIRE AND RUTLAND ICB - 04C)</dc:creator>
  <cp:lastModifiedBy>MCCLENNON, Melanie (NHS LEICESTER, LEICESTERSHIRE AND RUTLAND ICB - 04C)</cp:lastModifiedBy>
  <cp:revision>3</cp:revision>
  <dcterms:created xsi:type="dcterms:W3CDTF">2025-09-08T16:34:44Z</dcterms:created>
  <dcterms:modified xsi:type="dcterms:W3CDTF">2025-09-23T17:05:34Z</dcterms:modified>
</cp:coreProperties>
</file>